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309" r:id="rId5"/>
    <p:sldId id="310" r:id="rId6"/>
    <p:sldId id="311" r:id="rId7"/>
    <p:sldId id="312" r:id="rId8"/>
    <p:sldId id="313" r:id="rId9"/>
    <p:sldId id="315" r:id="rId10"/>
    <p:sldId id="289" r:id="rId11"/>
    <p:sldId id="299" r:id="rId12"/>
    <p:sldId id="305" r:id="rId13"/>
    <p:sldId id="306" r:id="rId14"/>
    <p:sldId id="301" r:id="rId15"/>
    <p:sldId id="304" r:id="rId16"/>
    <p:sldId id="302" r:id="rId17"/>
    <p:sldId id="303" r:id="rId18"/>
    <p:sldId id="307" r:id="rId19"/>
    <p:sldId id="308" r:id="rId20"/>
    <p:sldId id="297" r:id="rId21"/>
    <p:sldId id="298" r:id="rId22"/>
  </p:sldIdLst>
  <p:sldSz cx="9144000" cy="6858000" type="screen4x3"/>
  <p:notesSz cx="9926638" cy="6797675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BDDEFF"/>
    <a:srgbClr val="3E6FD2"/>
    <a:srgbClr val="2D5EC1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86323" autoAdjust="0"/>
  </p:normalViewPr>
  <p:slideViewPr>
    <p:cSldViewPr>
      <p:cViewPr varScale="1">
        <p:scale>
          <a:sx n="61" d="100"/>
          <a:sy n="61" d="100"/>
        </p:scale>
        <p:origin x="93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453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37B2B7-4DAE-4FCE-82F8-97B86207EA54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8D3C6BE1-E4AF-4162-B8A3-C0A66B2D03D4}">
      <dgm:prSet phldrT="[Text]" custT="1"/>
      <dgm:spPr>
        <a:solidFill>
          <a:srgbClr val="0F5494"/>
        </a:solidFill>
      </dgm:spPr>
      <dgm:t>
        <a:bodyPr/>
        <a:lstStyle/>
        <a:p>
          <a:r>
            <a:rPr lang="fr-CH" sz="1500" b="1" smtClean="0">
              <a:solidFill>
                <a:schemeClr val="bg1"/>
              </a:solidFill>
            </a:rPr>
            <a:t>Systemic Capacity</a:t>
          </a:r>
          <a:endParaRPr lang="en-GB" sz="1500" b="1">
            <a:solidFill>
              <a:schemeClr val="bg1"/>
            </a:solidFill>
          </a:endParaRPr>
        </a:p>
      </dgm:t>
    </dgm:pt>
    <dgm:pt modelId="{084D56BF-8B6A-4EE4-B475-763C1FEC4B1B}" type="parTrans" cxnId="{D21549BA-CACB-4FF2-9265-E12C5AFBA123}">
      <dgm:prSet/>
      <dgm:spPr/>
      <dgm:t>
        <a:bodyPr/>
        <a:lstStyle/>
        <a:p>
          <a:endParaRPr lang="en-GB" sz="1500" b="1">
            <a:solidFill>
              <a:schemeClr val="bg1"/>
            </a:solidFill>
          </a:endParaRPr>
        </a:p>
      </dgm:t>
    </dgm:pt>
    <dgm:pt modelId="{A47C02FD-120A-4F8B-BA8B-86F3C3079468}" type="sibTrans" cxnId="{D21549BA-CACB-4FF2-9265-E12C5AFBA123}">
      <dgm:prSet/>
      <dgm:spPr/>
      <dgm:t>
        <a:bodyPr/>
        <a:lstStyle/>
        <a:p>
          <a:endParaRPr lang="en-GB" sz="1500" b="1">
            <a:solidFill>
              <a:schemeClr val="bg1"/>
            </a:solidFill>
          </a:endParaRPr>
        </a:p>
      </dgm:t>
    </dgm:pt>
    <dgm:pt modelId="{2ED742E2-8D2F-47A8-A10F-47072CC4EC3F}">
      <dgm:prSet phldrT="[Text]" custT="1"/>
      <dgm:spPr/>
      <dgm:t>
        <a:bodyPr/>
        <a:lstStyle/>
        <a:p>
          <a:endParaRPr lang="fr-CH" sz="1500" b="1" smtClean="0">
            <a:solidFill>
              <a:schemeClr val="bg1"/>
            </a:solidFill>
          </a:endParaRPr>
        </a:p>
        <a:p>
          <a:r>
            <a:rPr lang="fr-CH" sz="1500" b="1" smtClean="0">
              <a:solidFill>
                <a:schemeClr val="bg1"/>
              </a:solidFill>
            </a:rPr>
            <a:t>Institutional Capacity</a:t>
          </a:r>
          <a:endParaRPr lang="en-GB" sz="1500" b="1">
            <a:solidFill>
              <a:schemeClr val="bg1"/>
            </a:solidFill>
          </a:endParaRPr>
        </a:p>
      </dgm:t>
    </dgm:pt>
    <dgm:pt modelId="{E5E98D28-AD8C-4AF6-8C0A-CCE5759209DC}" type="parTrans" cxnId="{4DACCC96-A5E4-40F2-83C7-3768BE034F91}">
      <dgm:prSet/>
      <dgm:spPr/>
      <dgm:t>
        <a:bodyPr/>
        <a:lstStyle/>
        <a:p>
          <a:endParaRPr lang="en-GB" sz="1500" b="1">
            <a:solidFill>
              <a:schemeClr val="bg1"/>
            </a:solidFill>
          </a:endParaRPr>
        </a:p>
      </dgm:t>
    </dgm:pt>
    <dgm:pt modelId="{E215D792-E562-482A-95A5-B450EE826DBA}" type="sibTrans" cxnId="{4DACCC96-A5E4-40F2-83C7-3768BE034F91}">
      <dgm:prSet/>
      <dgm:spPr/>
      <dgm:t>
        <a:bodyPr/>
        <a:lstStyle/>
        <a:p>
          <a:endParaRPr lang="en-GB" sz="1500" b="1">
            <a:solidFill>
              <a:schemeClr val="bg1"/>
            </a:solidFill>
          </a:endParaRPr>
        </a:p>
      </dgm:t>
    </dgm:pt>
    <dgm:pt modelId="{03CB0895-A718-44AC-86C6-01C416A3DCF9}">
      <dgm:prSet phldrT="[Text]" custT="1"/>
      <dgm:spPr/>
      <dgm:t>
        <a:bodyPr/>
        <a:lstStyle/>
        <a:p>
          <a:r>
            <a:rPr lang="fr-CH" sz="1500" b="1" smtClean="0">
              <a:solidFill>
                <a:schemeClr val="bg1"/>
              </a:solidFill>
            </a:rPr>
            <a:t>Individual Capacity</a:t>
          </a:r>
          <a:endParaRPr lang="en-GB" sz="1500" b="1">
            <a:solidFill>
              <a:schemeClr val="bg1"/>
            </a:solidFill>
          </a:endParaRPr>
        </a:p>
      </dgm:t>
    </dgm:pt>
    <dgm:pt modelId="{59920B36-22C4-4335-9BCC-8605A700D723}" type="parTrans" cxnId="{C50182A6-BC14-4CF9-AF8B-24FB16E08429}">
      <dgm:prSet/>
      <dgm:spPr/>
      <dgm:t>
        <a:bodyPr/>
        <a:lstStyle/>
        <a:p>
          <a:endParaRPr lang="en-GB" sz="1500" b="1">
            <a:solidFill>
              <a:schemeClr val="bg1"/>
            </a:solidFill>
          </a:endParaRPr>
        </a:p>
      </dgm:t>
    </dgm:pt>
    <dgm:pt modelId="{BE88CD29-5C94-491A-A1DC-C472393C739D}" type="sibTrans" cxnId="{C50182A6-BC14-4CF9-AF8B-24FB16E08429}">
      <dgm:prSet/>
      <dgm:spPr/>
      <dgm:t>
        <a:bodyPr/>
        <a:lstStyle/>
        <a:p>
          <a:endParaRPr lang="en-GB" sz="1500" b="1">
            <a:solidFill>
              <a:schemeClr val="bg1"/>
            </a:solidFill>
          </a:endParaRPr>
        </a:p>
      </dgm:t>
    </dgm:pt>
    <dgm:pt modelId="{86D2F0FC-3B09-4079-947F-EEF2792C74EA}" type="pres">
      <dgm:prSet presAssocID="{F037B2B7-4DAE-4FCE-82F8-97B86207EA54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3AF49D2-95C1-4EA5-87FE-7547779CE232}" type="pres">
      <dgm:prSet presAssocID="{F037B2B7-4DAE-4FCE-82F8-97B86207EA54}" presName="comp1" presStyleCnt="0"/>
      <dgm:spPr/>
    </dgm:pt>
    <dgm:pt modelId="{3D90C7DB-45E4-44B3-A90D-F86300A0E2EA}" type="pres">
      <dgm:prSet presAssocID="{F037B2B7-4DAE-4FCE-82F8-97B86207EA54}" presName="circle1" presStyleLbl="node1" presStyleIdx="0" presStyleCnt="3" custScaleX="105146"/>
      <dgm:spPr/>
      <dgm:t>
        <a:bodyPr/>
        <a:lstStyle/>
        <a:p>
          <a:endParaRPr lang="en-GB"/>
        </a:p>
      </dgm:t>
    </dgm:pt>
    <dgm:pt modelId="{9E7B6177-0A9A-4282-B404-181170C40651}" type="pres">
      <dgm:prSet presAssocID="{F037B2B7-4DAE-4FCE-82F8-97B86207EA54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4DC966-3471-4117-ABC9-B5D5A1E9197A}" type="pres">
      <dgm:prSet presAssocID="{F037B2B7-4DAE-4FCE-82F8-97B86207EA54}" presName="comp2" presStyleCnt="0"/>
      <dgm:spPr/>
    </dgm:pt>
    <dgm:pt modelId="{44CBFDA1-9150-4DB2-847F-91CF2A981C17}" type="pres">
      <dgm:prSet presAssocID="{F037B2B7-4DAE-4FCE-82F8-97B86207EA54}" presName="circle2" presStyleLbl="node1" presStyleIdx="1" presStyleCnt="3" custScaleX="111846"/>
      <dgm:spPr/>
      <dgm:t>
        <a:bodyPr/>
        <a:lstStyle/>
        <a:p>
          <a:endParaRPr lang="en-GB"/>
        </a:p>
      </dgm:t>
    </dgm:pt>
    <dgm:pt modelId="{1EC191B5-85A5-42D7-BD11-EE76C6ACE851}" type="pres">
      <dgm:prSet presAssocID="{F037B2B7-4DAE-4FCE-82F8-97B86207EA54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703988-7F1B-4865-80BB-9626D06703FC}" type="pres">
      <dgm:prSet presAssocID="{F037B2B7-4DAE-4FCE-82F8-97B86207EA54}" presName="comp3" presStyleCnt="0"/>
      <dgm:spPr/>
    </dgm:pt>
    <dgm:pt modelId="{CF163F2C-3FDC-4FFB-9188-548AE99EAA2A}" type="pres">
      <dgm:prSet presAssocID="{F037B2B7-4DAE-4FCE-82F8-97B86207EA54}" presName="circle3" presStyleLbl="node1" presStyleIdx="2" presStyleCnt="3" custScaleY="89562" custLinFactNeighborX="1991" custLinFactNeighborY="4636"/>
      <dgm:spPr/>
      <dgm:t>
        <a:bodyPr/>
        <a:lstStyle/>
        <a:p>
          <a:endParaRPr lang="en-GB"/>
        </a:p>
      </dgm:t>
    </dgm:pt>
    <dgm:pt modelId="{0EB7DFE8-95EB-4FFA-B1D9-29A9B18B4AC8}" type="pres">
      <dgm:prSet presAssocID="{F037B2B7-4DAE-4FCE-82F8-97B86207EA54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212BD42-4B55-472F-8671-573F07B24473}" type="presOf" srcId="{2ED742E2-8D2F-47A8-A10F-47072CC4EC3F}" destId="{1EC191B5-85A5-42D7-BD11-EE76C6ACE851}" srcOrd="1" destOrd="0" presId="urn:microsoft.com/office/officeart/2005/8/layout/venn2"/>
    <dgm:cxn modelId="{6F17243D-C8AF-4388-943E-E012B678D556}" type="presOf" srcId="{2ED742E2-8D2F-47A8-A10F-47072CC4EC3F}" destId="{44CBFDA1-9150-4DB2-847F-91CF2A981C17}" srcOrd="0" destOrd="0" presId="urn:microsoft.com/office/officeart/2005/8/layout/venn2"/>
    <dgm:cxn modelId="{C50182A6-BC14-4CF9-AF8B-24FB16E08429}" srcId="{F037B2B7-4DAE-4FCE-82F8-97B86207EA54}" destId="{03CB0895-A718-44AC-86C6-01C416A3DCF9}" srcOrd="2" destOrd="0" parTransId="{59920B36-22C4-4335-9BCC-8605A700D723}" sibTransId="{BE88CD29-5C94-491A-A1DC-C472393C739D}"/>
    <dgm:cxn modelId="{5521346C-9C7C-4F3E-AE5C-706EC6F774E5}" type="presOf" srcId="{03CB0895-A718-44AC-86C6-01C416A3DCF9}" destId="{0EB7DFE8-95EB-4FFA-B1D9-29A9B18B4AC8}" srcOrd="1" destOrd="0" presId="urn:microsoft.com/office/officeart/2005/8/layout/venn2"/>
    <dgm:cxn modelId="{AA96F369-5829-42BC-ADBC-3C8F1B6B5D5A}" type="presOf" srcId="{03CB0895-A718-44AC-86C6-01C416A3DCF9}" destId="{CF163F2C-3FDC-4FFB-9188-548AE99EAA2A}" srcOrd="0" destOrd="0" presId="urn:microsoft.com/office/officeart/2005/8/layout/venn2"/>
    <dgm:cxn modelId="{EBFF4925-CC59-42CF-85C1-BE618EF9003F}" type="presOf" srcId="{F037B2B7-4DAE-4FCE-82F8-97B86207EA54}" destId="{86D2F0FC-3B09-4079-947F-EEF2792C74EA}" srcOrd="0" destOrd="0" presId="urn:microsoft.com/office/officeart/2005/8/layout/venn2"/>
    <dgm:cxn modelId="{4DACCC96-A5E4-40F2-83C7-3768BE034F91}" srcId="{F037B2B7-4DAE-4FCE-82F8-97B86207EA54}" destId="{2ED742E2-8D2F-47A8-A10F-47072CC4EC3F}" srcOrd="1" destOrd="0" parTransId="{E5E98D28-AD8C-4AF6-8C0A-CCE5759209DC}" sibTransId="{E215D792-E562-482A-95A5-B450EE826DBA}"/>
    <dgm:cxn modelId="{5FD3D49C-4BBD-4D85-B2D1-1AE9EE821525}" type="presOf" srcId="{8D3C6BE1-E4AF-4162-B8A3-C0A66B2D03D4}" destId="{9E7B6177-0A9A-4282-B404-181170C40651}" srcOrd="1" destOrd="0" presId="urn:microsoft.com/office/officeart/2005/8/layout/venn2"/>
    <dgm:cxn modelId="{2B715638-732B-4CC0-8308-AF2FEEE7A353}" type="presOf" srcId="{8D3C6BE1-E4AF-4162-B8A3-C0A66B2D03D4}" destId="{3D90C7DB-45E4-44B3-A90D-F86300A0E2EA}" srcOrd="0" destOrd="0" presId="urn:microsoft.com/office/officeart/2005/8/layout/venn2"/>
    <dgm:cxn modelId="{D21549BA-CACB-4FF2-9265-E12C5AFBA123}" srcId="{F037B2B7-4DAE-4FCE-82F8-97B86207EA54}" destId="{8D3C6BE1-E4AF-4162-B8A3-C0A66B2D03D4}" srcOrd="0" destOrd="0" parTransId="{084D56BF-8B6A-4EE4-B475-763C1FEC4B1B}" sibTransId="{A47C02FD-120A-4F8B-BA8B-86F3C3079468}"/>
    <dgm:cxn modelId="{D66B2FF7-45EB-41E4-BDF9-3C137C7DA2F7}" type="presParOf" srcId="{86D2F0FC-3B09-4079-947F-EEF2792C74EA}" destId="{83AF49D2-95C1-4EA5-87FE-7547779CE232}" srcOrd="0" destOrd="0" presId="urn:microsoft.com/office/officeart/2005/8/layout/venn2"/>
    <dgm:cxn modelId="{8584AF7F-19D6-483F-B5FF-6B7F1AC1062D}" type="presParOf" srcId="{83AF49D2-95C1-4EA5-87FE-7547779CE232}" destId="{3D90C7DB-45E4-44B3-A90D-F86300A0E2EA}" srcOrd="0" destOrd="0" presId="urn:microsoft.com/office/officeart/2005/8/layout/venn2"/>
    <dgm:cxn modelId="{33B9EB10-8204-4C2B-A83B-228F4DD54A03}" type="presParOf" srcId="{83AF49D2-95C1-4EA5-87FE-7547779CE232}" destId="{9E7B6177-0A9A-4282-B404-181170C40651}" srcOrd="1" destOrd="0" presId="urn:microsoft.com/office/officeart/2005/8/layout/venn2"/>
    <dgm:cxn modelId="{554FC8E4-09F5-43B3-9FA3-DFA3A515AAB6}" type="presParOf" srcId="{86D2F0FC-3B09-4079-947F-EEF2792C74EA}" destId="{674DC966-3471-4117-ABC9-B5D5A1E9197A}" srcOrd="1" destOrd="0" presId="urn:microsoft.com/office/officeart/2005/8/layout/venn2"/>
    <dgm:cxn modelId="{3516EAE6-3C9A-4DBD-BB53-DC7E7B7BB0F5}" type="presParOf" srcId="{674DC966-3471-4117-ABC9-B5D5A1E9197A}" destId="{44CBFDA1-9150-4DB2-847F-91CF2A981C17}" srcOrd="0" destOrd="0" presId="urn:microsoft.com/office/officeart/2005/8/layout/venn2"/>
    <dgm:cxn modelId="{C9D7FCF5-A5DD-4327-A1D0-1EC2118EB80D}" type="presParOf" srcId="{674DC966-3471-4117-ABC9-B5D5A1E9197A}" destId="{1EC191B5-85A5-42D7-BD11-EE76C6ACE851}" srcOrd="1" destOrd="0" presId="urn:microsoft.com/office/officeart/2005/8/layout/venn2"/>
    <dgm:cxn modelId="{A0F98CB6-BB89-4210-91AF-1DD45CCD33F4}" type="presParOf" srcId="{86D2F0FC-3B09-4079-947F-EEF2792C74EA}" destId="{92703988-7F1B-4865-80BB-9626D06703FC}" srcOrd="2" destOrd="0" presId="urn:microsoft.com/office/officeart/2005/8/layout/venn2"/>
    <dgm:cxn modelId="{09C7F1A5-0FD9-4538-B401-314BC102B157}" type="presParOf" srcId="{92703988-7F1B-4865-80BB-9626D06703FC}" destId="{CF163F2C-3FDC-4FFB-9188-548AE99EAA2A}" srcOrd="0" destOrd="0" presId="urn:microsoft.com/office/officeart/2005/8/layout/venn2"/>
    <dgm:cxn modelId="{D87254B4-3A4C-436C-829F-3235F5E0B748}" type="presParOf" srcId="{92703988-7F1B-4865-80BB-9626D06703FC}" destId="{0EB7DFE8-95EB-4FFA-B1D9-29A9B18B4AC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AC3D0A-6F85-45A7-B444-551834952850}" type="doc">
      <dgm:prSet loTypeId="urn:microsoft.com/office/officeart/2005/8/layout/vList4#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40C6BBC-08C7-4847-BF14-82CC92874317}">
      <dgm:prSet phldrT="[Text]"/>
      <dgm:spPr/>
      <dgm:t>
        <a:bodyPr/>
        <a:lstStyle/>
        <a:p>
          <a:r>
            <a:rPr lang="en-GB" i="0" smtClean="0"/>
            <a:t>  Clean Development Mechanism (CDM)</a:t>
          </a:r>
          <a:endParaRPr lang="en-US" dirty="0"/>
        </a:p>
      </dgm:t>
    </dgm:pt>
    <dgm:pt modelId="{16826820-3F60-4BCB-B08F-4454A0C00826}" type="parTrans" cxnId="{827183A7-4216-44B9-98B7-120DE669A320}">
      <dgm:prSet/>
      <dgm:spPr/>
      <dgm:t>
        <a:bodyPr/>
        <a:lstStyle/>
        <a:p>
          <a:endParaRPr lang="en-US"/>
        </a:p>
      </dgm:t>
    </dgm:pt>
    <dgm:pt modelId="{B16FC04D-395E-4ADD-8BC2-F188B3C278FA}" type="sibTrans" cxnId="{827183A7-4216-44B9-98B7-120DE669A320}">
      <dgm:prSet/>
      <dgm:spPr/>
      <dgm:t>
        <a:bodyPr/>
        <a:lstStyle/>
        <a:p>
          <a:endParaRPr lang="en-US"/>
        </a:p>
      </dgm:t>
    </dgm:pt>
    <dgm:pt modelId="{3A0E22D1-6C83-4598-96B0-629FFE47CA73}">
      <dgm:prSet phldrT="[Text]"/>
      <dgm:spPr/>
      <dgm:t>
        <a:bodyPr/>
        <a:lstStyle/>
        <a:p>
          <a:r>
            <a:rPr lang="en-GB" i="0" smtClean="0"/>
            <a:t>  Green Climate Fund </a:t>
          </a:r>
          <a:endParaRPr lang="en-US" dirty="0"/>
        </a:p>
      </dgm:t>
    </dgm:pt>
    <dgm:pt modelId="{4A4362F2-58B5-42C6-814B-C62D737D568A}" type="parTrans" cxnId="{04A29DF2-BD07-445B-A78A-02407F401FD1}">
      <dgm:prSet/>
      <dgm:spPr/>
      <dgm:t>
        <a:bodyPr/>
        <a:lstStyle/>
        <a:p>
          <a:endParaRPr lang="en-US"/>
        </a:p>
      </dgm:t>
    </dgm:pt>
    <dgm:pt modelId="{8D4E00FA-27E2-453B-B900-DC4F7CF4C1D5}" type="sibTrans" cxnId="{04A29DF2-BD07-445B-A78A-02407F401FD1}">
      <dgm:prSet/>
      <dgm:spPr/>
      <dgm:t>
        <a:bodyPr/>
        <a:lstStyle/>
        <a:p>
          <a:endParaRPr lang="en-US"/>
        </a:p>
      </dgm:t>
    </dgm:pt>
    <dgm:pt modelId="{995E9D70-31C2-46CE-9121-153039E4AE88}">
      <dgm:prSet phldrT="[Text]"/>
      <dgm:spPr/>
      <dgm:t>
        <a:bodyPr/>
        <a:lstStyle/>
        <a:p>
          <a:r>
            <a:rPr lang="en-US" i="0" smtClean="0"/>
            <a:t>  Global Environment Facility </a:t>
          </a:r>
          <a:endParaRPr lang="en-US" dirty="0"/>
        </a:p>
      </dgm:t>
    </dgm:pt>
    <dgm:pt modelId="{DD6A20B9-8B54-478E-BB8F-8A4E4B121E02}" type="parTrans" cxnId="{5FFB9332-BF3A-4772-9678-79BA918CCF5A}">
      <dgm:prSet/>
      <dgm:spPr/>
      <dgm:t>
        <a:bodyPr/>
        <a:lstStyle/>
        <a:p>
          <a:endParaRPr lang="en-US"/>
        </a:p>
      </dgm:t>
    </dgm:pt>
    <dgm:pt modelId="{48AC7726-C70A-4DDB-8855-E1B0346722AE}" type="sibTrans" cxnId="{5FFB9332-BF3A-4772-9678-79BA918CCF5A}">
      <dgm:prSet/>
      <dgm:spPr/>
      <dgm:t>
        <a:bodyPr/>
        <a:lstStyle/>
        <a:p>
          <a:endParaRPr lang="en-US"/>
        </a:p>
      </dgm:t>
    </dgm:pt>
    <dgm:pt modelId="{E6200532-6A5D-4263-B4DC-CC332EE58208}">
      <dgm:prSet phldrT="[Text]"/>
      <dgm:spPr/>
      <dgm:t>
        <a:bodyPr/>
        <a:lstStyle/>
        <a:p>
          <a:r>
            <a:rPr lang="en-GB" i="0" smtClean="0"/>
            <a:t>  Reduction of Emissions from</a:t>
          </a:r>
          <a:br>
            <a:rPr lang="en-GB" i="0" smtClean="0"/>
          </a:br>
          <a:r>
            <a:rPr lang="en-GB" i="0" smtClean="0"/>
            <a:t>  Deforestation and Forest Degradation</a:t>
          </a:r>
          <a:endParaRPr lang="en-US" dirty="0"/>
        </a:p>
      </dgm:t>
    </dgm:pt>
    <dgm:pt modelId="{F907D433-26DB-4AEA-8FF3-4B9696107AD8}" type="parTrans" cxnId="{CB2BC603-5261-453E-8BEA-70161D793D00}">
      <dgm:prSet/>
      <dgm:spPr/>
      <dgm:t>
        <a:bodyPr/>
        <a:lstStyle/>
        <a:p>
          <a:endParaRPr lang="en-US"/>
        </a:p>
      </dgm:t>
    </dgm:pt>
    <dgm:pt modelId="{D6ED74F6-C40A-4E09-A470-E2C7512A910D}" type="sibTrans" cxnId="{CB2BC603-5261-453E-8BEA-70161D793D00}">
      <dgm:prSet/>
      <dgm:spPr/>
      <dgm:t>
        <a:bodyPr/>
        <a:lstStyle/>
        <a:p>
          <a:endParaRPr lang="en-US"/>
        </a:p>
      </dgm:t>
    </dgm:pt>
    <dgm:pt modelId="{1ED2155C-113C-4749-8721-1583E3B4ADB7}" type="pres">
      <dgm:prSet presAssocID="{EBAC3D0A-6F85-45A7-B444-55183495285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1503E44-1673-4551-93B4-99F633CD2C40}" type="pres">
      <dgm:prSet presAssocID="{D40C6BBC-08C7-4847-BF14-82CC92874317}" presName="comp" presStyleCnt="0"/>
      <dgm:spPr/>
      <dgm:t>
        <a:bodyPr/>
        <a:lstStyle/>
        <a:p>
          <a:endParaRPr lang="en-GB"/>
        </a:p>
      </dgm:t>
    </dgm:pt>
    <dgm:pt modelId="{02B87471-B14A-4195-968A-44387CDB15A2}" type="pres">
      <dgm:prSet presAssocID="{D40C6BBC-08C7-4847-BF14-82CC92874317}" presName="box" presStyleLbl="node1" presStyleIdx="0" presStyleCnt="4"/>
      <dgm:spPr/>
      <dgm:t>
        <a:bodyPr/>
        <a:lstStyle/>
        <a:p>
          <a:endParaRPr lang="en-US"/>
        </a:p>
      </dgm:t>
    </dgm:pt>
    <dgm:pt modelId="{35673661-4728-49EA-AA71-7556DC79FE32}" type="pres">
      <dgm:prSet presAssocID="{D40C6BBC-08C7-4847-BF14-82CC92874317}" presName="img" presStyleLbl="fgImgPlace1" presStyleIdx="0" presStyleCnt="4" custScaleX="93113" custLinFactNeighborX="4087"/>
      <dgm:spPr/>
      <dgm:t>
        <a:bodyPr/>
        <a:lstStyle/>
        <a:p>
          <a:endParaRPr lang="en-GB"/>
        </a:p>
      </dgm:t>
    </dgm:pt>
    <dgm:pt modelId="{C77EC19F-38BD-4ED3-80BF-D7589C917030}" type="pres">
      <dgm:prSet presAssocID="{D40C6BBC-08C7-4847-BF14-82CC9287431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896F2-489E-4192-ACE5-20E00BAC5E63}" type="pres">
      <dgm:prSet presAssocID="{B16FC04D-395E-4ADD-8BC2-F188B3C278FA}" presName="spacer" presStyleCnt="0"/>
      <dgm:spPr/>
      <dgm:t>
        <a:bodyPr/>
        <a:lstStyle/>
        <a:p>
          <a:endParaRPr lang="en-GB"/>
        </a:p>
      </dgm:t>
    </dgm:pt>
    <dgm:pt modelId="{E8A80254-C79D-47D8-B84A-E2E677391DEF}" type="pres">
      <dgm:prSet presAssocID="{3A0E22D1-6C83-4598-96B0-629FFE47CA73}" presName="comp" presStyleCnt="0"/>
      <dgm:spPr/>
      <dgm:t>
        <a:bodyPr/>
        <a:lstStyle/>
        <a:p>
          <a:endParaRPr lang="en-GB"/>
        </a:p>
      </dgm:t>
    </dgm:pt>
    <dgm:pt modelId="{0220F741-036E-4F2A-B4EA-677EF2FB648B}" type="pres">
      <dgm:prSet presAssocID="{3A0E22D1-6C83-4598-96B0-629FFE47CA73}" presName="box" presStyleLbl="node1" presStyleIdx="1" presStyleCnt="4"/>
      <dgm:spPr/>
      <dgm:t>
        <a:bodyPr/>
        <a:lstStyle/>
        <a:p>
          <a:endParaRPr lang="en-US"/>
        </a:p>
      </dgm:t>
    </dgm:pt>
    <dgm:pt modelId="{D08C2B67-80B2-430F-8D0C-42621D75EB73}" type="pres">
      <dgm:prSet presAssocID="{3A0E22D1-6C83-4598-96B0-629FFE47CA73}" presName="img" presStyleLbl="fgImgPlace1" presStyleIdx="1" presStyleCnt="4" custScaleX="112111" custScaleY="104957" custLinFactNeighborX="7177" custLinFactNeighborY="234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82DB0E6-B06C-4867-8EC7-C6CE826DEB3A}" type="pres">
      <dgm:prSet presAssocID="{3A0E22D1-6C83-4598-96B0-629FFE47CA73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BA1925-BF22-4F1B-BD5B-D6F72FEDDD34}" type="pres">
      <dgm:prSet presAssocID="{8D4E00FA-27E2-453B-B900-DC4F7CF4C1D5}" presName="spacer" presStyleCnt="0"/>
      <dgm:spPr/>
      <dgm:t>
        <a:bodyPr/>
        <a:lstStyle/>
        <a:p>
          <a:endParaRPr lang="en-GB"/>
        </a:p>
      </dgm:t>
    </dgm:pt>
    <dgm:pt modelId="{08958E9C-4DEC-4EF1-9C86-68FF73324937}" type="pres">
      <dgm:prSet presAssocID="{995E9D70-31C2-46CE-9121-153039E4AE88}" presName="comp" presStyleCnt="0"/>
      <dgm:spPr/>
      <dgm:t>
        <a:bodyPr/>
        <a:lstStyle/>
        <a:p>
          <a:endParaRPr lang="en-GB"/>
        </a:p>
      </dgm:t>
    </dgm:pt>
    <dgm:pt modelId="{E5539542-5414-4E2D-B861-1E7B8B410ECD}" type="pres">
      <dgm:prSet presAssocID="{995E9D70-31C2-46CE-9121-153039E4AE88}" presName="box" presStyleLbl="node1" presStyleIdx="2" presStyleCnt="4"/>
      <dgm:spPr/>
      <dgm:t>
        <a:bodyPr/>
        <a:lstStyle/>
        <a:p>
          <a:endParaRPr lang="en-US"/>
        </a:p>
      </dgm:t>
    </dgm:pt>
    <dgm:pt modelId="{7A6154BB-8B71-4A16-B9A7-8D85BE9365F5}" type="pres">
      <dgm:prSet presAssocID="{995E9D70-31C2-46CE-9121-153039E4AE88}" presName="img" presStyleLbl="fgImgPlace1" presStyleIdx="2" presStyleCnt="4" custScaleX="41043" custScaleY="11238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64520FD-17A1-4E97-8362-64D7C9B99A1B}" type="pres">
      <dgm:prSet presAssocID="{995E9D70-31C2-46CE-9121-153039E4AE88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ACEC8-4396-4ECF-BD73-0F8B8B4BA92A}" type="pres">
      <dgm:prSet presAssocID="{48AC7726-C70A-4DDB-8855-E1B0346722AE}" presName="spacer" presStyleCnt="0"/>
      <dgm:spPr/>
      <dgm:t>
        <a:bodyPr/>
        <a:lstStyle/>
        <a:p>
          <a:endParaRPr lang="en-GB"/>
        </a:p>
      </dgm:t>
    </dgm:pt>
    <dgm:pt modelId="{C34B723D-1D46-49E0-88DA-6436F63D956E}" type="pres">
      <dgm:prSet presAssocID="{E6200532-6A5D-4263-B4DC-CC332EE58208}" presName="comp" presStyleCnt="0"/>
      <dgm:spPr/>
      <dgm:t>
        <a:bodyPr/>
        <a:lstStyle/>
        <a:p>
          <a:endParaRPr lang="en-GB"/>
        </a:p>
      </dgm:t>
    </dgm:pt>
    <dgm:pt modelId="{CA850330-94E3-4BB7-BF8C-9AC33E56B291}" type="pres">
      <dgm:prSet presAssocID="{E6200532-6A5D-4263-B4DC-CC332EE58208}" presName="box" presStyleLbl="node1" presStyleIdx="3" presStyleCnt="4"/>
      <dgm:spPr/>
      <dgm:t>
        <a:bodyPr/>
        <a:lstStyle/>
        <a:p>
          <a:endParaRPr lang="en-US"/>
        </a:p>
      </dgm:t>
    </dgm:pt>
    <dgm:pt modelId="{265D7BA4-B6EB-4416-B2B7-17A4659CA554}" type="pres">
      <dgm:prSet presAssocID="{E6200532-6A5D-4263-B4DC-CC332EE58208}" presName="img" presStyleLbl="fgImgPlace1" presStyleIdx="3" presStyleCnt="4" custLinFactNeighborX="8770"/>
      <dgm:spPr/>
      <dgm:t>
        <a:bodyPr/>
        <a:lstStyle/>
        <a:p>
          <a:endParaRPr lang="en-GB"/>
        </a:p>
      </dgm:t>
    </dgm:pt>
    <dgm:pt modelId="{F1095004-AA0E-46A4-91B8-961511EE2ABE}" type="pres">
      <dgm:prSet presAssocID="{E6200532-6A5D-4263-B4DC-CC332EE5820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FB9332-BF3A-4772-9678-79BA918CCF5A}" srcId="{EBAC3D0A-6F85-45A7-B444-551834952850}" destId="{995E9D70-31C2-46CE-9121-153039E4AE88}" srcOrd="2" destOrd="0" parTransId="{DD6A20B9-8B54-478E-BB8F-8A4E4B121E02}" sibTransId="{48AC7726-C70A-4DDB-8855-E1B0346722AE}"/>
    <dgm:cxn modelId="{F72DD7A3-5C99-43A9-B8B6-0DA7EFAFAD7D}" type="presOf" srcId="{995E9D70-31C2-46CE-9121-153039E4AE88}" destId="{E5539542-5414-4E2D-B861-1E7B8B410ECD}" srcOrd="0" destOrd="0" presId="urn:microsoft.com/office/officeart/2005/8/layout/vList4#2"/>
    <dgm:cxn modelId="{CB2BC603-5261-453E-8BEA-70161D793D00}" srcId="{EBAC3D0A-6F85-45A7-B444-551834952850}" destId="{E6200532-6A5D-4263-B4DC-CC332EE58208}" srcOrd="3" destOrd="0" parTransId="{F907D433-26DB-4AEA-8FF3-4B9696107AD8}" sibTransId="{D6ED74F6-C40A-4E09-A470-E2C7512A910D}"/>
    <dgm:cxn modelId="{827183A7-4216-44B9-98B7-120DE669A320}" srcId="{EBAC3D0A-6F85-45A7-B444-551834952850}" destId="{D40C6BBC-08C7-4847-BF14-82CC92874317}" srcOrd="0" destOrd="0" parTransId="{16826820-3F60-4BCB-B08F-4454A0C00826}" sibTransId="{B16FC04D-395E-4ADD-8BC2-F188B3C278FA}"/>
    <dgm:cxn modelId="{B5D68E6C-7386-4AA6-AE64-9A810E2FB723}" type="presOf" srcId="{EBAC3D0A-6F85-45A7-B444-551834952850}" destId="{1ED2155C-113C-4749-8721-1583E3B4ADB7}" srcOrd="0" destOrd="0" presId="urn:microsoft.com/office/officeart/2005/8/layout/vList4#2"/>
    <dgm:cxn modelId="{8B502462-480B-4DEB-B27F-3A1066EEF9FC}" type="presOf" srcId="{995E9D70-31C2-46CE-9121-153039E4AE88}" destId="{764520FD-17A1-4E97-8362-64D7C9B99A1B}" srcOrd="1" destOrd="0" presId="urn:microsoft.com/office/officeart/2005/8/layout/vList4#2"/>
    <dgm:cxn modelId="{92012BBC-331D-4324-8CB7-305A6171C701}" type="presOf" srcId="{E6200532-6A5D-4263-B4DC-CC332EE58208}" destId="{F1095004-AA0E-46A4-91B8-961511EE2ABE}" srcOrd="1" destOrd="0" presId="urn:microsoft.com/office/officeart/2005/8/layout/vList4#2"/>
    <dgm:cxn modelId="{C8B1A64E-E7EE-4BE9-9BF2-9DECBBD2D7EE}" type="presOf" srcId="{3A0E22D1-6C83-4598-96B0-629FFE47CA73}" destId="{0220F741-036E-4F2A-B4EA-677EF2FB648B}" srcOrd="0" destOrd="0" presId="urn:microsoft.com/office/officeart/2005/8/layout/vList4#2"/>
    <dgm:cxn modelId="{0BEDAA63-D781-4589-9D8F-E70550302D2E}" type="presOf" srcId="{E6200532-6A5D-4263-B4DC-CC332EE58208}" destId="{CA850330-94E3-4BB7-BF8C-9AC33E56B291}" srcOrd="0" destOrd="0" presId="urn:microsoft.com/office/officeart/2005/8/layout/vList4#2"/>
    <dgm:cxn modelId="{7D088505-C93C-462A-AB83-B60F4E68CDB0}" type="presOf" srcId="{3A0E22D1-6C83-4598-96B0-629FFE47CA73}" destId="{782DB0E6-B06C-4867-8EC7-C6CE826DEB3A}" srcOrd="1" destOrd="0" presId="urn:microsoft.com/office/officeart/2005/8/layout/vList4#2"/>
    <dgm:cxn modelId="{42FB6862-272D-4CFC-B69A-C97844F3411E}" type="presOf" srcId="{D40C6BBC-08C7-4847-BF14-82CC92874317}" destId="{02B87471-B14A-4195-968A-44387CDB15A2}" srcOrd="0" destOrd="0" presId="urn:microsoft.com/office/officeart/2005/8/layout/vList4#2"/>
    <dgm:cxn modelId="{04A29DF2-BD07-445B-A78A-02407F401FD1}" srcId="{EBAC3D0A-6F85-45A7-B444-551834952850}" destId="{3A0E22D1-6C83-4598-96B0-629FFE47CA73}" srcOrd="1" destOrd="0" parTransId="{4A4362F2-58B5-42C6-814B-C62D737D568A}" sibTransId="{8D4E00FA-27E2-453B-B900-DC4F7CF4C1D5}"/>
    <dgm:cxn modelId="{BF71F5BB-4F99-4460-8DBB-23F2AA60975B}" type="presOf" srcId="{D40C6BBC-08C7-4847-BF14-82CC92874317}" destId="{C77EC19F-38BD-4ED3-80BF-D7589C917030}" srcOrd="1" destOrd="0" presId="urn:microsoft.com/office/officeart/2005/8/layout/vList4#2"/>
    <dgm:cxn modelId="{7235E648-0EC4-428F-B5C8-50E489801F4B}" type="presParOf" srcId="{1ED2155C-113C-4749-8721-1583E3B4ADB7}" destId="{C1503E44-1673-4551-93B4-99F633CD2C40}" srcOrd="0" destOrd="0" presId="urn:microsoft.com/office/officeart/2005/8/layout/vList4#2"/>
    <dgm:cxn modelId="{D6FCBACA-86F8-430C-94C3-25E63F2A5DF7}" type="presParOf" srcId="{C1503E44-1673-4551-93B4-99F633CD2C40}" destId="{02B87471-B14A-4195-968A-44387CDB15A2}" srcOrd="0" destOrd="0" presId="urn:microsoft.com/office/officeart/2005/8/layout/vList4#2"/>
    <dgm:cxn modelId="{C6C1A858-9090-4A49-861B-D47A96BAF030}" type="presParOf" srcId="{C1503E44-1673-4551-93B4-99F633CD2C40}" destId="{35673661-4728-49EA-AA71-7556DC79FE32}" srcOrd="1" destOrd="0" presId="urn:microsoft.com/office/officeart/2005/8/layout/vList4#2"/>
    <dgm:cxn modelId="{F971B350-0D0E-4CC0-BD19-5F0D40A5E01F}" type="presParOf" srcId="{C1503E44-1673-4551-93B4-99F633CD2C40}" destId="{C77EC19F-38BD-4ED3-80BF-D7589C917030}" srcOrd="2" destOrd="0" presId="urn:microsoft.com/office/officeart/2005/8/layout/vList4#2"/>
    <dgm:cxn modelId="{68CB8B4C-9C24-42CF-8016-A0C8DD0DDC20}" type="presParOf" srcId="{1ED2155C-113C-4749-8721-1583E3B4ADB7}" destId="{6B4896F2-489E-4192-ACE5-20E00BAC5E63}" srcOrd="1" destOrd="0" presId="urn:microsoft.com/office/officeart/2005/8/layout/vList4#2"/>
    <dgm:cxn modelId="{72999827-479B-4617-82F5-2808E80627DC}" type="presParOf" srcId="{1ED2155C-113C-4749-8721-1583E3B4ADB7}" destId="{E8A80254-C79D-47D8-B84A-E2E677391DEF}" srcOrd="2" destOrd="0" presId="urn:microsoft.com/office/officeart/2005/8/layout/vList4#2"/>
    <dgm:cxn modelId="{75712514-DDB0-4BDD-9951-9266AC78E505}" type="presParOf" srcId="{E8A80254-C79D-47D8-B84A-E2E677391DEF}" destId="{0220F741-036E-4F2A-B4EA-677EF2FB648B}" srcOrd="0" destOrd="0" presId="urn:microsoft.com/office/officeart/2005/8/layout/vList4#2"/>
    <dgm:cxn modelId="{681E1EE7-F5C9-4355-A01A-9D904CC82F42}" type="presParOf" srcId="{E8A80254-C79D-47D8-B84A-E2E677391DEF}" destId="{D08C2B67-80B2-430F-8D0C-42621D75EB73}" srcOrd="1" destOrd="0" presId="urn:microsoft.com/office/officeart/2005/8/layout/vList4#2"/>
    <dgm:cxn modelId="{35616846-8CBC-4901-8980-8BB6696FF3D1}" type="presParOf" srcId="{E8A80254-C79D-47D8-B84A-E2E677391DEF}" destId="{782DB0E6-B06C-4867-8EC7-C6CE826DEB3A}" srcOrd="2" destOrd="0" presId="urn:microsoft.com/office/officeart/2005/8/layout/vList4#2"/>
    <dgm:cxn modelId="{A0240174-CC3A-4945-B6F6-2D1F87D3DF8F}" type="presParOf" srcId="{1ED2155C-113C-4749-8721-1583E3B4ADB7}" destId="{A9BA1925-BF22-4F1B-BD5B-D6F72FEDDD34}" srcOrd="3" destOrd="0" presId="urn:microsoft.com/office/officeart/2005/8/layout/vList4#2"/>
    <dgm:cxn modelId="{1DE1DB76-11A8-489B-A38A-109DD3080807}" type="presParOf" srcId="{1ED2155C-113C-4749-8721-1583E3B4ADB7}" destId="{08958E9C-4DEC-4EF1-9C86-68FF73324937}" srcOrd="4" destOrd="0" presId="urn:microsoft.com/office/officeart/2005/8/layout/vList4#2"/>
    <dgm:cxn modelId="{9EE8CBC5-4566-4B02-8541-112185C82E5D}" type="presParOf" srcId="{08958E9C-4DEC-4EF1-9C86-68FF73324937}" destId="{E5539542-5414-4E2D-B861-1E7B8B410ECD}" srcOrd="0" destOrd="0" presId="urn:microsoft.com/office/officeart/2005/8/layout/vList4#2"/>
    <dgm:cxn modelId="{DA2F6EAA-85C7-4B8C-B948-AF1270D6CA46}" type="presParOf" srcId="{08958E9C-4DEC-4EF1-9C86-68FF73324937}" destId="{7A6154BB-8B71-4A16-B9A7-8D85BE9365F5}" srcOrd="1" destOrd="0" presId="urn:microsoft.com/office/officeart/2005/8/layout/vList4#2"/>
    <dgm:cxn modelId="{86496793-8E38-4E2D-9102-4A6771C55920}" type="presParOf" srcId="{08958E9C-4DEC-4EF1-9C86-68FF73324937}" destId="{764520FD-17A1-4E97-8362-64D7C9B99A1B}" srcOrd="2" destOrd="0" presId="urn:microsoft.com/office/officeart/2005/8/layout/vList4#2"/>
    <dgm:cxn modelId="{7A7F66AC-CFA6-44C7-9D17-4E030AAE1E0D}" type="presParOf" srcId="{1ED2155C-113C-4749-8721-1583E3B4ADB7}" destId="{C71ACEC8-4396-4ECF-BD73-0F8B8B4BA92A}" srcOrd="5" destOrd="0" presId="urn:microsoft.com/office/officeart/2005/8/layout/vList4#2"/>
    <dgm:cxn modelId="{1DCD3430-FD49-4374-8BCC-7F9AEA5BE946}" type="presParOf" srcId="{1ED2155C-113C-4749-8721-1583E3B4ADB7}" destId="{C34B723D-1D46-49E0-88DA-6436F63D956E}" srcOrd="6" destOrd="0" presId="urn:microsoft.com/office/officeart/2005/8/layout/vList4#2"/>
    <dgm:cxn modelId="{CC7BCF6B-FBCD-4102-9883-6ADC10A98D85}" type="presParOf" srcId="{C34B723D-1D46-49E0-88DA-6436F63D956E}" destId="{CA850330-94E3-4BB7-BF8C-9AC33E56B291}" srcOrd="0" destOrd="0" presId="urn:microsoft.com/office/officeart/2005/8/layout/vList4#2"/>
    <dgm:cxn modelId="{08F4C1B7-2763-489E-82D8-3D83D5D04720}" type="presParOf" srcId="{C34B723D-1D46-49E0-88DA-6436F63D956E}" destId="{265D7BA4-B6EB-4416-B2B7-17A4659CA554}" srcOrd="1" destOrd="0" presId="urn:microsoft.com/office/officeart/2005/8/layout/vList4#2"/>
    <dgm:cxn modelId="{9DFBFF1E-5531-47DF-AC0B-FF09508EBBBE}" type="presParOf" srcId="{C34B723D-1D46-49E0-88DA-6436F63D956E}" destId="{F1095004-AA0E-46A4-91B8-961511EE2ABE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D1FE416-F8A5-43CD-A5EE-D6ADBE2A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956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705"/>
            <a:ext cx="7942238" cy="30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B488B20-A08D-47B6-ADE7-8DEB44560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951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488B20-A08D-47B6-ADE7-8DEB44560A18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3290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A9CC608-C584-4521-94AB-7171062B41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26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4B82-C98E-4DCE-AAF2-A1DACA1D11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8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A7B5F-59C4-4155-9627-68972DC58F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89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9107-9A01-47FE-9309-A8EE91F5A8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08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20E37-F1A4-4E08-BD05-37F2D9FE7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68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EE941-16CE-4001-A41B-6B97B70A53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24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82D1-6CBF-4B86-AE76-61F0936C63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319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F7B55-82A2-40C1-BBF8-747DEB1B10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CD5C-BB8A-4F0F-8B66-9C3045F8A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49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91286-FAAC-4FC0-918E-2FFD612B07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B4AD0-8EDA-4DA4-8FAC-FCB650A526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74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8D759A5-AEA7-427F-B3C8-478D8E91A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03575" y="2276475"/>
            <a:ext cx="5688013" cy="790575"/>
          </a:xfrm>
        </p:spPr>
        <p:txBody>
          <a:bodyPr/>
          <a:lstStyle/>
          <a:p>
            <a:pPr indent="0" eaLnBrk="1" hangingPunct="1"/>
            <a:r>
              <a:rPr lang="en-GB" sz="4400" dirty="0" smtClean="0"/>
              <a:t>Introduction to Green Economy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77850" y="4076700"/>
            <a:ext cx="8532813" cy="1728788"/>
          </a:xfrm>
        </p:spPr>
        <p:txBody>
          <a:bodyPr/>
          <a:lstStyle/>
          <a:p>
            <a:r>
              <a:rPr lang="en-GB" sz="2400" dirty="0" smtClean="0"/>
              <a:t>A DEVCO Training </a:t>
            </a:r>
            <a:r>
              <a:rPr lang="en-GB" sz="2400" dirty="0"/>
              <a:t>C</a:t>
            </a:r>
            <a:r>
              <a:rPr lang="en-GB" sz="2400" dirty="0" smtClean="0"/>
              <a:t>ourse </a:t>
            </a:r>
            <a:r>
              <a:rPr lang="en-GB" sz="2400" dirty="0"/>
              <a:t>P</a:t>
            </a:r>
            <a:r>
              <a:rPr lang="en-GB" sz="2400" dirty="0" smtClean="0"/>
              <a:t>repared in Partnership with UNITAR, UNEP and ILO</a:t>
            </a:r>
            <a:endParaRPr lang="en-US" sz="2400" dirty="0" smtClean="0"/>
          </a:p>
          <a:p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55750"/>
            <a:ext cx="8229600" cy="936625"/>
          </a:xfrm>
        </p:spPr>
        <p:txBody>
          <a:bodyPr/>
          <a:lstStyle/>
          <a:p>
            <a:pPr marL="0" indent="-457200" eaLnBrk="1" hangingPunct="1"/>
            <a:r>
              <a:rPr lang="en-US" dirty="0" smtClean="0"/>
              <a:t>The Number of International </a:t>
            </a:r>
            <a:r>
              <a:rPr lang="en-US" dirty="0"/>
              <a:t>Policy Actors </a:t>
            </a:r>
            <a:r>
              <a:rPr lang="en-US" dirty="0" smtClean="0"/>
              <a:t>is Growing…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Tx/>
            </a:pPr>
            <a:r>
              <a:rPr lang="en-US" i="0" dirty="0" smtClean="0"/>
              <a:t>UN </a:t>
            </a:r>
            <a:r>
              <a:rPr lang="en-US" i="0" dirty="0"/>
              <a:t>General Assembly and UN </a:t>
            </a:r>
            <a:r>
              <a:rPr lang="en-US" i="0" dirty="0" smtClean="0"/>
              <a:t>Organizations</a:t>
            </a:r>
            <a:endParaRPr lang="en-US" i="0" dirty="0"/>
          </a:p>
          <a:p>
            <a:pPr>
              <a:buClrTx/>
            </a:pPr>
            <a:r>
              <a:rPr lang="en-US" i="0" dirty="0" smtClean="0"/>
              <a:t>Regional </a:t>
            </a:r>
            <a:r>
              <a:rPr lang="en-US" i="0" dirty="0"/>
              <a:t>and Intergovernmental </a:t>
            </a:r>
            <a:r>
              <a:rPr lang="en-US" i="0" dirty="0" smtClean="0"/>
              <a:t>Bodies </a:t>
            </a:r>
          </a:p>
          <a:p>
            <a:pPr>
              <a:buClrTx/>
            </a:pPr>
            <a:r>
              <a:rPr lang="en-US" i="0" dirty="0" smtClean="0"/>
              <a:t>European </a:t>
            </a:r>
            <a:r>
              <a:rPr lang="en-US" i="0" dirty="0"/>
              <a:t>Union and Bi-lateral Development </a:t>
            </a:r>
            <a:r>
              <a:rPr lang="en-US" i="0" dirty="0" smtClean="0"/>
              <a:t>Cooperation</a:t>
            </a:r>
            <a:endParaRPr lang="en-US" i="0" dirty="0"/>
          </a:p>
          <a:p>
            <a:pPr>
              <a:buClrTx/>
            </a:pPr>
            <a:r>
              <a:rPr lang="en-US" i="0" dirty="0" smtClean="0"/>
              <a:t>NGOs/ Research </a:t>
            </a:r>
            <a:r>
              <a:rPr lang="en-US" i="0" dirty="0"/>
              <a:t>Institutes</a:t>
            </a:r>
            <a:r>
              <a:rPr lang="en-US" i="0" dirty="0" smtClean="0"/>
              <a:t>/ Think Tanks</a:t>
            </a:r>
            <a:endParaRPr lang="en-US" i="0" dirty="0"/>
          </a:p>
          <a:p>
            <a:pPr>
              <a:buClrTx/>
            </a:pPr>
            <a:r>
              <a:rPr lang="en-US" i="0" dirty="0" smtClean="0"/>
              <a:t>International Private </a:t>
            </a:r>
            <a:r>
              <a:rPr lang="en-US" i="0" dirty="0"/>
              <a:t>Sector </a:t>
            </a:r>
            <a:r>
              <a:rPr lang="en-US" i="0" dirty="0" smtClean="0"/>
              <a:t>Organizations</a:t>
            </a:r>
          </a:p>
          <a:p>
            <a:pPr eaLnBrk="1" hangingPunct="1">
              <a:buClrTx/>
            </a:pPr>
            <a:endParaRPr lang="en-US" i="0" dirty="0" smtClean="0"/>
          </a:p>
        </p:txBody>
      </p:sp>
    </p:spTree>
    <p:extLst>
      <p:ext uri="{BB962C8B-B14F-4D97-AF65-F5344CB8AC3E}">
        <p14:creationId xmlns:p14="http://schemas.microsoft.com/office/powerpoint/2010/main" val="287053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936625"/>
          </a:xfrm>
        </p:spPr>
        <p:txBody>
          <a:bodyPr/>
          <a:lstStyle/>
          <a:p>
            <a:pPr marL="0"/>
            <a:r>
              <a:rPr lang="en-GB" sz="2200" dirty="0"/>
              <a:t>Selected </a:t>
            </a:r>
            <a:r>
              <a:rPr lang="en-GB" sz="2200" dirty="0" smtClean="0"/>
              <a:t>International Initiatives </a:t>
            </a:r>
            <a:r>
              <a:rPr lang="en-GB" sz="2200" dirty="0"/>
              <a:t>and </a:t>
            </a:r>
            <a:r>
              <a:rPr lang="en-GB" sz="2200" dirty="0" smtClean="0"/>
              <a:t>Programmes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sz="2200" dirty="0"/>
              <a:t>UN System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435280" cy="3529013"/>
          </a:xfrm>
        </p:spPr>
        <p:txBody>
          <a:bodyPr/>
          <a:lstStyle/>
          <a:p>
            <a:pPr lvl="0">
              <a:buClr>
                <a:srgbClr val="0F5494"/>
              </a:buClr>
            </a:pPr>
            <a:r>
              <a:rPr lang="en-GB" sz="2000" i="0" dirty="0" smtClean="0"/>
              <a:t>Green </a:t>
            </a:r>
            <a:r>
              <a:rPr lang="en-GB" sz="2000" i="0" dirty="0"/>
              <a:t>Economy Initiative </a:t>
            </a:r>
            <a:r>
              <a:rPr lang="en-GB" sz="2000" i="0" dirty="0" smtClean="0"/>
              <a:t>(UNEP)</a:t>
            </a:r>
          </a:p>
          <a:p>
            <a:pPr lvl="0">
              <a:buClr>
                <a:srgbClr val="0F5494"/>
              </a:buClr>
            </a:pPr>
            <a:r>
              <a:rPr lang="en-GB" sz="2000" i="0" dirty="0" smtClean="0"/>
              <a:t>Green </a:t>
            </a:r>
            <a:r>
              <a:rPr lang="en-GB" sz="2000" i="0" dirty="0"/>
              <a:t>Jobs Initiative </a:t>
            </a:r>
            <a:r>
              <a:rPr lang="en-GB" sz="2000" i="0" dirty="0" smtClean="0"/>
              <a:t>(UNEP, ILO, ITUC</a:t>
            </a:r>
            <a:r>
              <a:rPr lang="en-GB" sz="2000" i="0" dirty="0"/>
              <a:t>, IOE)</a:t>
            </a:r>
            <a:endParaRPr lang="en-GB" sz="2000" i="0" dirty="0" smtClean="0"/>
          </a:p>
          <a:p>
            <a:pPr lvl="0">
              <a:buClr>
                <a:srgbClr val="0F5494"/>
              </a:buClr>
            </a:pPr>
            <a:r>
              <a:rPr lang="en-GB" sz="2000" i="0" dirty="0" smtClean="0"/>
              <a:t>Green </a:t>
            </a:r>
            <a:r>
              <a:rPr lang="en-GB" sz="2000" i="0" dirty="0"/>
              <a:t>Industry Initiative </a:t>
            </a:r>
            <a:r>
              <a:rPr lang="en-GB" sz="2000" i="0" dirty="0" smtClean="0"/>
              <a:t>(UNIDO)</a:t>
            </a:r>
          </a:p>
          <a:p>
            <a:pPr lvl="0">
              <a:buClr>
                <a:srgbClr val="0F5494"/>
              </a:buClr>
            </a:pPr>
            <a:r>
              <a:rPr lang="en-US" sz="2000" i="0" dirty="0"/>
              <a:t>UNEP/UNDP/UNDESA Joint Green </a:t>
            </a:r>
            <a:r>
              <a:rPr lang="en-US" sz="2000" i="0" dirty="0" smtClean="0"/>
              <a:t>Economy </a:t>
            </a:r>
            <a:r>
              <a:rPr lang="en-US" sz="2000" i="0" dirty="0" err="1" smtClean="0"/>
              <a:t>Programme</a:t>
            </a:r>
            <a:endParaRPr lang="en-GB" sz="2000" i="0" dirty="0" smtClean="0"/>
          </a:p>
          <a:p>
            <a:pPr lvl="0">
              <a:buClr>
                <a:srgbClr val="0F5494"/>
              </a:buClr>
            </a:pPr>
            <a:r>
              <a:rPr lang="en-US" sz="2000" i="0" dirty="0" smtClean="0"/>
              <a:t>Partnership </a:t>
            </a:r>
            <a:r>
              <a:rPr lang="en-US" sz="2000" i="0" dirty="0"/>
              <a:t>for Action on Green Economy – </a:t>
            </a:r>
            <a:r>
              <a:rPr lang="en-US" sz="2000" i="0" dirty="0" smtClean="0"/>
              <a:t>PAGE </a:t>
            </a:r>
            <a:r>
              <a:rPr lang="en-US" sz="2000" i="0" dirty="0"/>
              <a:t/>
            </a:r>
            <a:br>
              <a:rPr lang="en-US" sz="2000" i="0" dirty="0"/>
            </a:br>
            <a:r>
              <a:rPr lang="en-US" sz="2000" i="0" dirty="0" smtClean="0"/>
              <a:t>(UNEP, ILO, UNIDO, UNITAR)</a:t>
            </a:r>
          </a:p>
          <a:p>
            <a:pPr>
              <a:buClr>
                <a:srgbClr val="0F5494"/>
              </a:buClr>
            </a:pPr>
            <a:r>
              <a:rPr lang="en-GB" sz="2000" i="0" dirty="0" smtClean="0"/>
              <a:t>10-Year Framework of Programmes on Sustainable Consumption and Production Patterns </a:t>
            </a:r>
            <a:r>
              <a:rPr lang="en-US" sz="2000" i="0" dirty="0" smtClean="0"/>
              <a:t>(UNEP and partners)</a:t>
            </a:r>
          </a:p>
          <a:p>
            <a:pPr lvl="0">
              <a:buClr>
                <a:srgbClr val="0F5494"/>
              </a:buClr>
            </a:pPr>
            <a:endParaRPr lang="en-US" sz="2000" i="0" dirty="0" smtClean="0"/>
          </a:p>
        </p:txBody>
      </p:sp>
      <p:pic>
        <p:nvPicPr>
          <p:cNvPr id="5" name="Picture 4" descr="UN_UNITAR Black Blu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751" y="5805264"/>
            <a:ext cx="2257425" cy="400050"/>
          </a:xfrm>
          <a:prstGeom prst="rect">
            <a:avLst/>
          </a:prstGeom>
        </p:spPr>
      </p:pic>
      <p:pic>
        <p:nvPicPr>
          <p:cNvPr id="6" name="Picture 5" descr="http://jobs.afridevelopr.net/wp-content/uploads/2011/10/unep_log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120" y="5589240"/>
            <a:ext cx="604520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s://encrypted-tbn2.gstatic.com/images?q=tbn:ANd9GcRtOYDWLIf8_Ur2yCFmsMknebJdKLEbe5caXb2Ph4nvq8aH1MsDSA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5710897"/>
            <a:ext cx="552450" cy="526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s://encrypted-tbn2.gstatic.com/images?q=tbn:ANd9GcQMkjpUcmgXNMwu2jd63SVCSJahNbsrwB9CotvwcckKAC-wMCrA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939" y="5733256"/>
            <a:ext cx="542925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0" name="Picture 4" descr="http://www.dat-see.com/wp-content/uploads/2012/08/New-undp-log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6261" y="5301208"/>
            <a:ext cx="906178" cy="1280288"/>
          </a:xfrm>
          <a:prstGeom prst="rect">
            <a:avLst/>
          </a:prstGeom>
          <a:noFill/>
        </p:spPr>
      </p:pic>
      <p:pic>
        <p:nvPicPr>
          <p:cNvPr id="9222" name="Picture 6" descr="UN DESA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5589240"/>
            <a:ext cx="720080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226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pPr marL="0"/>
            <a:r>
              <a:rPr lang="en-US" sz="2800" dirty="0" smtClean="0"/>
              <a:t>Other </a:t>
            </a:r>
            <a:r>
              <a:rPr lang="en-US" sz="2800"/>
              <a:t>Relevant </a:t>
            </a:r>
            <a:r>
              <a:rPr lang="en-US" sz="2800" smtClean="0"/>
              <a:t>International Initiatives</a:t>
            </a:r>
            <a:r>
              <a:rPr lang="en-US" sz="2800" dirty="0" smtClean="0"/>
              <a:t>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GB" i="0" dirty="0" smtClean="0"/>
              <a:t>Global </a:t>
            </a:r>
            <a:r>
              <a:rPr lang="en-GB" i="0" dirty="0"/>
              <a:t>Green Growth </a:t>
            </a:r>
            <a:r>
              <a:rPr lang="en-GB" i="0" dirty="0" smtClean="0"/>
              <a:t>Institute </a:t>
            </a:r>
            <a:r>
              <a:rPr lang="en-GB" i="0" dirty="0"/>
              <a:t>(GGGI) </a:t>
            </a:r>
            <a:endParaRPr lang="en-US" i="0" dirty="0" smtClean="0"/>
          </a:p>
          <a:p>
            <a:pPr>
              <a:buClr>
                <a:srgbClr val="0F5494"/>
              </a:buClr>
            </a:pPr>
            <a:r>
              <a:rPr lang="en-US" i="0" dirty="0" smtClean="0"/>
              <a:t>Green </a:t>
            </a:r>
            <a:r>
              <a:rPr lang="en-US" i="0" dirty="0"/>
              <a:t>Growth Knowledge Platform (</a:t>
            </a:r>
            <a:r>
              <a:rPr lang="en-US" i="0" dirty="0" smtClean="0"/>
              <a:t>OECD/WB/UNEP/GGGI</a:t>
            </a:r>
            <a:r>
              <a:rPr lang="en-US" i="0" dirty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534196"/>
            <a:ext cx="1953516" cy="2807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753063"/>
            <a:ext cx="2592288" cy="15891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6065173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GGGI, GGKP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2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 dirty="0"/>
              <a:t>Examples of Multilateral Funding Sources Relevant for Green Economy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988689"/>
              </p:ext>
            </p:extLst>
          </p:nvPr>
        </p:nvGraphicFramePr>
        <p:xfrm>
          <a:off x="457200" y="2492375"/>
          <a:ext cx="82296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084" y="2636912"/>
            <a:ext cx="1284636" cy="5760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362922"/>
            <a:ext cx="1422681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1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 dirty="0"/>
              <a:t>Multilateral and </a:t>
            </a:r>
            <a:r>
              <a:rPr lang="en-GB" dirty="0" smtClean="0"/>
              <a:t>Regional Development </a:t>
            </a:r>
            <a:r>
              <a:rPr lang="en-GB" dirty="0"/>
              <a:t>Banks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endParaRPr lang="en-GB" sz="2000" i="0" smtClean="0"/>
          </a:p>
          <a:p>
            <a:pPr lvl="0">
              <a:buClr>
                <a:srgbClr val="0F5494"/>
              </a:buClr>
            </a:pPr>
            <a:r>
              <a:rPr lang="en-GB" sz="2200" i="0" smtClean="0"/>
              <a:t>Strategy </a:t>
            </a:r>
            <a:r>
              <a:rPr lang="en-GB" sz="2200" i="0" dirty="0"/>
              <a:t>2020 (</a:t>
            </a:r>
            <a:r>
              <a:rPr lang="en-GB" sz="2200" i="0" dirty="0" smtClean="0"/>
              <a:t>ADB)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GB" sz="2200" i="0" dirty="0"/>
              <a:t>Green Growth Strategy/Pilot Action </a:t>
            </a:r>
            <a:r>
              <a:rPr lang="en-GB" sz="2200" i="0"/>
              <a:t>Plan </a:t>
            </a:r>
            <a:r>
              <a:rPr lang="en-GB" sz="2200" i="0" smtClean="0"/>
              <a:t/>
            </a:r>
            <a:br>
              <a:rPr lang="en-GB" sz="2200" i="0" smtClean="0"/>
            </a:br>
            <a:r>
              <a:rPr lang="en-GB" sz="2200" i="0" smtClean="0"/>
              <a:t>(</a:t>
            </a:r>
            <a:r>
              <a:rPr lang="en-GB" sz="2200" i="0" dirty="0" err="1" smtClean="0"/>
              <a:t>AfDB</a:t>
            </a:r>
            <a:r>
              <a:rPr lang="en-GB" sz="2200" i="0" dirty="0" smtClean="0"/>
              <a:t>)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/>
              <a:t>Ninth General Capital Increase </a:t>
            </a:r>
            <a:r>
              <a:rPr lang="en-US" sz="2200" i="0" dirty="0" smtClean="0"/>
              <a:t>(</a:t>
            </a:r>
            <a:r>
              <a:rPr lang="en-US" sz="2200" i="0" smtClean="0"/>
              <a:t>IDB)</a:t>
            </a:r>
            <a:endParaRPr lang="en-US" sz="2200" b="1" smtClean="0"/>
          </a:p>
          <a:p>
            <a:pPr lvl="0">
              <a:buClr>
                <a:srgbClr val="0F5494"/>
              </a:buClr>
            </a:pPr>
            <a:r>
              <a:rPr lang="en-GB" sz="2200" i="0" smtClean="0"/>
              <a:t>Climate </a:t>
            </a:r>
            <a:r>
              <a:rPr lang="en-GB" sz="2200" i="0"/>
              <a:t>Investment </a:t>
            </a:r>
            <a:r>
              <a:rPr lang="en-GB" sz="2200" i="0" smtClean="0"/>
              <a:t>Funds (CIF)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 err="1"/>
              <a:t>AfDB</a:t>
            </a:r>
            <a:r>
              <a:rPr lang="en-US" sz="2200" i="0" dirty="0"/>
              <a:t> and the </a:t>
            </a:r>
            <a:r>
              <a:rPr lang="en-GB" sz="2200" i="0" dirty="0"/>
              <a:t>Africa Special Fund (CDSF)</a:t>
            </a:r>
          </a:p>
          <a:p>
            <a:pPr>
              <a:buClr>
                <a:srgbClr val="0F5494"/>
              </a:buClr>
            </a:pPr>
            <a:endParaRPr lang="en-GB" i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420" y="1223378"/>
            <a:ext cx="1656538" cy="1368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646" y="2996952"/>
            <a:ext cx="1426087" cy="1440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646" y="5085184"/>
            <a:ext cx="161330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90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 dirty="0"/>
              <a:t>Bilateral Development Cooperation Partners Supporting Green Economy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US" i="0"/>
              <a:t>BMZ/GIZ (Germany)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/>
              <a:t>DANIDA (Denmark)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/>
              <a:t>JICA (Japan)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/>
              <a:t>NORAD (Norway)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/>
              <a:t>SIDA (Sweden)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/>
              <a:t>USAID (US)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 smtClean="0"/>
              <a:t>Etc.</a:t>
            </a:r>
            <a:endParaRPr lang="en-GB" i="0"/>
          </a:p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3" y="2529572"/>
            <a:ext cx="2664296" cy="19795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140" y="4221088"/>
            <a:ext cx="2980757" cy="1944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68344" y="544522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</a:t>
            </a:r>
          </a:p>
          <a:p>
            <a:r>
              <a:rPr lang="en-US" dirty="0" smtClean="0"/>
              <a:t>UNDP</a:t>
            </a:r>
          </a:p>
          <a:p>
            <a:r>
              <a:rPr lang="en-US" dirty="0" smtClean="0"/>
              <a:t>MASHAV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9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5" y="1412776"/>
            <a:ext cx="8229600" cy="936625"/>
          </a:xfrm>
        </p:spPr>
        <p:txBody>
          <a:bodyPr/>
          <a:lstStyle/>
          <a:p>
            <a:pPr marL="0"/>
            <a:r>
              <a:rPr lang="en-GB" dirty="0"/>
              <a:t>EU Development Policies and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US" i="0" dirty="0"/>
              <a:t>Communications</a:t>
            </a:r>
            <a:endParaRPr lang="en-GB" i="0" dirty="0"/>
          </a:p>
          <a:p>
            <a:pPr marL="612000" lvl="1">
              <a:buClr>
                <a:srgbClr val="0F5494"/>
              </a:buClr>
              <a:buFont typeface="Courier New" pitchFamily="49" charset="0"/>
              <a:buChar char="o"/>
            </a:pPr>
            <a:r>
              <a:rPr lang="en-US" b="0" i="0" dirty="0"/>
              <a:t>‘Rio+20: Towards the Green Economy and </a:t>
            </a:r>
            <a:r>
              <a:rPr lang="en-US" b="0" i="0" dirty="0" smtClean="0"/>
              <a:t/>
            </a:r>
            <a:br>
              <a:rPr lang="en-US" b="0" i="0" dirty="0" smtClean="0"/>
            </a:br>
            <a:r>
              <a:rPr lang="en-US" b="0" i="0" dirty="0" smtClean="0"/>
              <a:t>Better </a:t>
            </a:r>
            <a:r>
              <a:rPr lang="en-US" b="0" i="0" dirty="0"/>
              <a:t>Governance’</a:t>
            </a:r>
            <a:r>
              <a:rPr lang="en-US" b="0" i="0" u="sng" dirty="0"/>
              <a:t> </a:t>
            </a:r>
            <a:r>
              <a:rPr lang="en-GB" b="0" i="0" dirty="0"/>
              <a:t>(2011)</a:t>
            </a:r>
          </a:p>
          <a:p>
            <a:pPr marL="612000" lvl="1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b="0" i="0" dirty="0"/>
              <a:t>Increasing the Impact of EU Development Policy: an Agenda for Change’  (2011)</a:t>
            </a:r>
          </a:p>
          <a:p>
            <a:pPr marL="612000" lvl="1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b="0" i="0" dirty="0"/>
              <a:t>'A </a:t>
            </a:r>
            <a:r>
              <a:rPr lang="en-GB" b="0" i="0" dirty="0" smtClean="0"/>
              <a:t>Decent </a:t>
            </a:r>
            <a:r>
              <a:rPr lang="en-GB" b="0" dirty="0"/>
              <a:t>L</a:t>
            </a:r>
            <a:r>
              <a:rPr lang="en-GB" b="0" i="0" dirty="0" smtClean="0"/>
              <a:t>ife </a:t>
            </a:r>
            <a:r>
              <a:rPr lang="en-GB" b="0" i="0" dirty="0"/>
              <a:t>for </a:t>
            </a:r>
            <a:r>
              <a:rPr lang="en-GB" b="0" i="0" dirty="0" smtClean="0"/>
              <a:t>All</a:t>
            </a:r>
            <a:r>
              <a:rPr lang="en-GB" b="0" i="0" dirty="0"/>
              <a:t>: Ending </a:t>
            </a:r>
            <a:r>
              <a:rPr lang="en-GB" b="0" i="0" dirty="0" smtClean="0"/>
              <a:t>Poverty </a:t>
            </a:r>
            <a:r>
              <a:rPr lang="en-GB" b="0" i="0" dirty="0"/>
              <a:t>and </a:t>
            </a:r>
            <a:r>
              <a:rPr lang="en-GB" b="0" i="0" dirty="0" smtClean="0"/>
              <a:t>Giving </a:t>
            </a:r>
            <a:r>
              <a:rPr lang="en-GB" b="0" i="0" dirty="0"/>
              <a:t>the </a:t>
            </a:r>
            <a:r>
              <a:rPr lang="en-GB" b="0" i="0" dirty="0" smtClean="0"/>
              <a:t>World </a:t>
            </a:r>
            <a:r>
              <a:rPr lang="en-GB" b="0" i="0" dirty="0"/>
              <a:t>a </a:t>
            </a:r>
            <a:r>
              <a:rPr lang="en-GB" b="0" i="0" dirty="0" smtClean="0"/>
              <a:t>Sustainable </a:t>
            </a:r>
            <a:r>
              <a:rPr lang="en-GB" b="0" dirty="0"/>
              <a:t>F</a:t>
            </a:r>
            <a:r>
              <a:rPr lang="en-GB" b="0" i="0" dirty="0" smtClean="0"/>
              <a:t>uture</a:t>
            </a:r>
            <a:r>
              <a:rPr lang="en-GB" b="0" i="0" dirty="0"/>
              <a:t>’ (</a:t>
            </a:r>
            <a:r>
              <a:rPr lang="en-GB" b="0" i="0" dirty="0" smtClean="0"/>
              <a:t>2013)</a:t>
            </a:r>
          </a:p>
          <a:p>
            <a:pPr lvl="0">
              <a:buClr>
                <a:srgbClr val="0F5494"/>
              </a:buClr>
            </a:pPr>
            <a:r>
              <a:rPr lang="en-GB" b="0" i="0" dirty="0" smtClean="0"/>
              <a:t>ENRTP Strategy Paper 2011-2013</a:t>
            </a:r>
          </a:p>
          <a:p>
            <a:pPr lvl="0">
              <a:buClr>
                <a:srgbClr val="0F5494"/>
              </a:buClr>
            </a:pPr>
            <a:r>
              <a:rPr lang="en-GB" b="0" i="0" dirty="0" smtClean="0"/>
              <a:t>Guidance </a:t>
            </a:r>
            <a:r>
              <a:rPr lang="en-GB" b="0" i="0" dirty="0"/>
              <a:t>and Trainings</a:t>
            </a:r>
          </a:p>
          <a:p>
            <a:endParaRPr lang="en-GB" i="0" dirty="0"/>
          </a:p>
        </p:txBody>
      </p:sp>
      <p:sp>
        <p:nvSpPr>
          <p:cNvPr id="5" name="AutoShape 2" descr="data:image/jpeg;base64,/9j/4AAQSkZJRgABAQAAAQABAAD/2wCEAAkGBhEGERUSBxQQFBIVFRYXFxUXGRcSFxIVFBghGBURFRYXJyYfGBsjGxIWHzsgIyg1LCwsFx8xNTAqNSgrOCoBCQoKDgwOGg8PGTUiHyQuLC4sLzQ1MSwtKi8qNSw1LC8pKSw1KS8sLyw1Ki01LDQtLCosLjUtLCosLCo1NCwsNf/AABEIAKMBNgMBIgACEQEDEQH/xAAcAAEAAgMBAQEAAAAAAAAAAAAAAQQGBwgFAwL/xABJEAABAwIDAggLBgQDCAMAAAABAAIDBBEFEiEGMQcTFEFSVLLRFRciM1FhcXKRk7MyNDVzgZIjQmLSVYKhFnWUo7HB0/A2RWP/xAAaAQEAAwEBAQAAAAAAAAAAAAAAAwQFAgEG/8QALxEAAgECAggGAQUBAAAAAAAAAAECAxEEUQUSFBUhMUFxMlJhgaGxMxORwdHwIv/aAAwDAQACEQMRAD8A3LDDx+Yvc/7Tho4gWB00C+nIx0pP3OSj3O99/aVhAV+RjpSfucnIx0pP3OVhEBX5GOlJ+5ycjHSk/c5WEQFfkY6Un7nKtic8ODxOmxCR7I2WzOLnkC5DRuud5AXorE+FX8JqfZH9VikpRU5xi+rRzN6sWz5eMTCeuH4zdyeMTCeuH4zdy53Rbu66Wb+DP2yeR0R4xMJ64fjN3J4xMJ64fjN3LndE3XSzfwNsnkdEeMTCeuH4zdyeMTCeuH4zdy53RN10s38DbJ5HRHjEwnrh+M3cnjEwnrh+M3cud0TddLN/A2yeR0R4xMJ64fjN3J4xMJ64fjN3LndE3XSzfwNsnkdEeMTCeuH4zdyeMTCeuH4zdy53RN10s38DbJ5HRHjEwnrh+M3cnjEwnrh+M3cud0TddLN/A2yeR0R4xMJ64fjN3J4xMJ64fjN3LndE3XSzfwNsnkdEeMTCeuH4zdyeMTCeuH4zdy53RN10s38DbJ5HRHjEwnrh+M3cnjEwnrh+M3cud0TddLN/A2yeR0XBt7hdS5rIaslznBrReXVzjYDd6Ssm5GOlJ+5y5dwD73T/AJ8P1GrqpZuNw0aDSi+ZaoVXUTbK/Ix0pP3OTkY6Un7nKwioFgr8jHSk/c5ORjpSfucrCICvyMdKT9zk5GOlJ+5ysIgK/Ix0pP3OTkY6Un7nKwiArQt4qQgFxGUHUk63PpUL9Dzp9wdoqUBFHud77+0rCr0e53vv7SsIAiIgCIiALE+FX8JqfZH9ViyxYnwq/hNT7I/qsU2H/LHuvsjqeB9mc5IiL68xQiIgCIiAIiyTYzAosambxktnscHmIsJ4xjSCcr729oI5+dVcZi6eEoyrVOSyTf1f9+WZLSpSqzUI82Y2vrT0r6s5aZr3utezQXGw57Be7tjgUWCTOEUuZ7nFwiDCOLY43Ac+9tx5h8F4dJKYXtdG8xkOHli92f1C2unqXNDFxxWHVejyaurpr44P9va57Ok6dTUmerWbJ1FLFC9sczjI1xLQxxMZa6wDgBcXblOvrXiEW3rONoNvWY1BLDBxsWrcjr6zNGjmSAfZuCTzjSx9eDqpomtjKtJvGQ1ZXdl6PivTgnb248SXFQoxklSd0EWebL7GQYrTyvhmD+MZxYuwtMLwWvOYXNz5Ldx3E66rDcRp46V5bRyca0fz5SwE/wBIJJI9akwmlaGKr1KFO+tDnwa+0rdVx52ujmrhp0oRnLk/VFVERaZWCIiAIiIC/gH3un/Ph+o1dVLlXAPvdP8Anw/UauqlhaV8Ufc0cHyYREWOXQiIgCIiAIiICuPOn3B2ipUDzp9wdoqUBFHud77+0rCr0e53vv7SsIAiIgCIiALE+FX8JqfZH9ViyxYnwq/hNT7I/qsU2H/LHuvsjqeB9mc5IiL68xQiIgCIr+BlhmY2oiEwe5rcmZzDdxsC1zSNbnn0UdWp+nBzteyvbh/LS/do6jHWaRUlgdBl40EZm5m+tpJAI/Vp+C++H4rJhefkZyue3IXD7QaTchp5r2Gu/RZ5tq2iip2uo44pnREU4IkdaAAEtDg0+VuO/nvqdVrhZejcbHSmHc502le1pW425cLv05pfsWcRReGqWjK/Yt4hikmK5DWHM5jcmY/ac0EkBx5yLnXeqiItWnTjTjqwVlkVZScndhERdnh6dJtJU0DGMopDG2NxcA3TM529z+lpYWOlhuVCom5Q5ziAMxJsNALm9gPRqvmvrSzNgeHTMbI0b2EuaHD0XaQR7f8AqoFQp0nKpCHF87Wu+vPh1zfUkc5StFvh9EOgcxoe4HK4uAPMS22Yfpnb8V81s/GqeigoixkLHvp2iTk/GOzRGYjMXlpzEAu19g3aLWL3ZiSAB6hew9Qvqs/ROk94QlPUcbNrjbj1XJvo16ceDZPisN+g0ta90QiItcqBERAX8A+90/58P1Grqpcq4B97p/z4fqNXVSwtK+KPuaOD5MIiLHLoREQBERAEREBXHnT7g7RUqB50+4O0VKAij3O99/aVhV6Pc7339pWEAREQBERAFifCr+E1Psj+qxZYsT4Vfwmp9kf1WKbD/lj3X2R1PA+zOckRF9eYoREQBSx5jN2Eg+kaFAL71m2C7BivppXsmp3l4bxTwXZYy12Z+e4BabAC1tLrPx+kKGBgp13ZNpcs3b459k7E9ChOs7QMJDy24aSAdD6xvsf1AUL711M2keWRyMkA/mZmyk+ouAv7dy+CvQkpLWXX2IWmnZhERdHgREQBAbbkRAfrjTcm5ub3N9Tm33Prufivyvb2Z2dG0EgaJYmkEXY7MHuYNXFmlibX0v8A6K1tls23BJXubJCA9xcyEZi9rHHnFrNA1Gp1tos16Sw8cUsJf/tq9rP/AH8cGWNnqOl+r0MaREWkVwiIgL+Afe6f8+H6jV1UuVcA+90/58P1GrqpYWlfFH3NHB8mERFjl0IiIAiIgCIiArjzp9wdoqVA86fcHaKlARR7ne+/tKwq9Hud77+0rCAIiIAiIgCxPhV/Can2R/VYssWJ8Kv4TU+yP6rFNh/yx7r7I6ngfZnOSIi+vMUIiIAvcoNr6jC2Rx0Ra2NlyW2uJS43cZPTobWFrADn1Xhr9MjMn2AT7BdV8RhqOIjq1oqSyfLL+SSnUnB3g7MSEOJLBYXNhvsOYXX5Xo4jgcuGiIyBx42Jsg0OmYnyT67AH9V5y7o1YVY61N3X9HM4yi7SQREUpyEREARFLWF+jAT7NUBdwnFn4K8yUluMylrXHXJm3uA3Xtca+kr9YrjUmNZDW2c9jcufcXtvdod6SLnXnvqpnwOWCCOdwdlkdI0Cx0yWsT7bu/avPIy6O3qlTp4atU/Xgk5K6v14XTV8ufDl19SaUqkI6j5Zd+JCIiukIREQF/APvdP+fD9Rq6qXKuAfe6f8+H6jV1UsLSvij7mjg+TCIixy6EREAREQBERAVx50+4O0VKgedPuDtFSgIo9zvff2lYVej3O99/aVhAEREAREQBYnwq/hNT7I/qsWWLE+FX8JqfZH9Vimw/5Y919kdTwPsznJERfXmKEREAV/A65+HzsfDIYvKAc8czL+VcfzC3NbVUEUdWnGrBwlyatn9nUZOLUkZ3tPt23Gqd7MOdLEQ8XB046Igg6jcb2u2+o9OtsERe9svsw7HpGljoixr28Y3NZ4Zfyjl3kEc4WVQw+D0Lhpav8AzBcXf++vpftkizOdXGVFfizwUXubS7MvwB7uNdFlLncW0Ou8sucri3mFucrw1pYbE08TTVWk7xfUr1KcqctWS4hF+nRFgBcCA4XB9IBsSP1BH6L8qdNPkcBfWmqH0rg+mc5jwbhwOUg+m/MsrwTYKTEYZZC6J2aP+CWvDgX5gTfo6NLdel6ljOI4ecMeY5XRucN+R2cA9EkaXWdQ0jhcVUnQpyUnHg1/u9n68CxPD1KUVOSsmZ1inCAypgkho5JGyiNuWewaJXNtxgAGrMwBsdN/8ui1445tXalQi50dorD6OjKNBc3d9/8AdOS42sMRiZ12nPoERFplcIiIC/gH3un/AD4fqNXVS5VwD73T/nw/UauqlhaV8Ufc0cHyYREWOXQiIgCIiAIiICuPOn3B2ipUDzp9wdoqUBFHud77+0rCr0e53vv7SsIAiIgCIiALE+FX8JqfZH9ViyxYnwq/hNT7I/qsU2H/ACx7r7I6ngfZnOSIi+vMUIiIAiIgC9LA8bdgLnyUwBlLCxjjqI8x8p9uc2FvRqd681FFWowrQdOorp81mdQm4PWjzPSxzGnY69slQ0CQMDXkaCTLufbmNjb0aDcq2HvjjeOWsdIzcWtdkd7Wn0+oqsv1HIYiHRmxBBB9BGoK5jh4U6X6NNWVrKzat2a4r0ty6HTqOU9eXFmytq8JosPpG/w3vNP/AAw1sgBYZTm/jEXO/teu41mdV9BUPGazneXo7U+XrfyvTqAdedfNUNE6PqYGk6dSo5ttu7v14vhd24tv1vxJsVXjWknGNjIMH2ylwGNkeHtYAHl8mYZuNJ0ynotDQBprcb+ZeHUPa9zjCMrSSQ3flBOjb89hovmiuUsHRo1JVKcbSl4nn37X4ZclwIZ1ZzioyfBcvQIiK0RhERAEREBfwD73T/nw/UauqlyrgH3un/Ph+o1dVLC0r4o+5o4PkwiIscuhERAEREAREQFcedPuDtFSoHnT7g7RUoCKPc7339pWFXo9zvff2lYQBERAEREAWLcJ0DqnC6htO1znER2a0FxP8Vh0A1O5ZSi7py1JKWTOZLWTRyr4Aqur1PypO5PAFV1ep+VJ3Lf+N8KOF7OTvp8VqCyZmXM3ipn2zNDh5TGkHRwOhVHx2YJ1s/JqP7Fq71l5SpsazNHeAKrq9T8qTuTwBVdXqflSdy6M2Z25odsC8YFNxpjDS/yJI8odfL5xov8AZO5e8m9ZeUbHHM5V8AVXV6n5UncngCq6vU/Kk7l1Uib1l5RsazOVfAFV1ep+VJ3J4Aqur1PypO5dVIm9ZeUbGszlXwBVdXqflSdyeAKrq9T8qTuXVSJvWXlGxrM5V8AVXV6n5UncngCq6vU/Kk7l1Uib1l5RsazOVfAFV1ep+VJ3J4Aqur1PypO5dVIm9ZeUbGszlXwBVdXqflSdyeAKrq9T8qTuXVSoY5jsGzcLqjFniOJlrus52riGgBrQSdSNwTesvL8jY1mcyeAKrq9T8qTuTwBVdXqflSdy6bwPHINo4W1GEvEkT75XWc2+UlpBa4AjUHeFfTesvKNjjmcq+AKrq9T8qTuTwBVdXqflSdy6qRN6y8o2NZnMeBYHUx1UBfBUACeIkmKQAASC5JsunERUsViniGm1axPSpKmrIIiKoTBERAEREAREQFcedPuDtFSoHnT7g7RUoCKPc7339pWFXo9zvff2lYQBERAEREAREQGmIcMhxba6qZiMUUrOIacsjGyNuIYrHK4EX1Wy/wDYbDOo0H/Dw/2rUONbPS7TbU1UNDUy0j+KY7jY82azYIrs8lzTY39PMsl8TuIf45iH/N/8ydEOpsbDcBpcGzHC4KeEutm4qNkWa27NkAva53+lebshtaNq+U5IzHyepkpzd2bOY7eWNBa99y/OxOy82ysT48Qq56xzn5g+XNdgygZBmc7TS+/nWPcDv/2f+86j/sgMj222vGxsMUr4zLxtRHDYODMpkDjnuQb2ybvWqO3G3j9kZaaGkpZKqSp4wMax4YbxZSRYg3uH/wCi8jhx+50v+8KfsvVLhYxB2FYlhEsEUs7mPqiIoxd8nksFmj063/RAXZeE7EKUF9VgtcGN1cQ4PIaN5yhutlmGy+08G11MypwsksdcEO0cxzftMeBexH/cHcVgtdwyT072QjC6uOeY5YW1Dm07Hu5hnfYb7aesDnXxbgNRwe7OVnKXN5TKJJX5PsxOnyxlrCOi3W45723BOg6nrVPCo/EJnxbG0M9eIyWvma8Qwhw/lbI4EO/0vzXCt7O8JbcRqRRY9TTUNW4XZHLZzJfypAAHbjzWNtCSvR4OcNjwvC6NlKAAaeN5t/M+Voe936ucVjnDrTBmHNqo7NnpZ4pIn/zNJcGkA+jUH/IPQj4Dmeptlwgv2YqoKWhpJKqWdj3tax4YfIvcWIN9AT+i8ufhXqsLbxmN4RXwwN+3IC2TIDzkWbp6yV5W3+0MWAY1hdXiWcRtp5i4NaXuHGMc0ANG/V4VnH+F+kxymmp8BgrKieaJ8bIxC615GlmZ39IzcwQGS7V8Icez9FDW0MZqY55I2RhruLLuNa5zTqDr5FrWvc+peV4x8T/wSt+Y3+1Ytttgsuyuz+HQVQzTR1cJcwEfbdxsnFA6jQvy33aLKPGHin+B1fzm/wBiAyzZfGZ8chMmJUstI/OW8XIQ5xAAIfcAaG5H6LAOFec7T4jh+EQatfIJ5x/+bb2B/wAjZTb1tWxMExWSvpWz4pC6leQ4vie4OMYa4i7nAAataHewrQ+zXCEIcUrMTqKSqqDKTHDxbbiKMEAA6fayMjGnpd6U6joZjwU1B2UxGvweo0a2Qz09+dhtcD1mN0Trf0uWxNqseGzFJNVPYZBE3NkBy5tQLXsbb/QtDbX8IJqcSpMTo6Srp3wENk4wWErL/YBtvLHyN15iPQtu8JtUytwSqkpiHMfA1zXDc5ri0tcPaCF4/COpO0nCGNnsNgr+IdJx/E2iDw0t49mcDNY3ta25eW7hMxCAZqnBa8MG8tcHkD0hobqvC4RP/juHe2g+iVuEBdMHj7KbW022UAnwlxLb5XNcMr43DUseNbHUbjbXevZWtNlWDDNpMShpAGxywRTuaN3GeRd3tJmef8y2WvAEREAREQBERAEREBXHnT7g7RUqB50+4O0VKAij3O99/aVhV6Pc7339pWEAREQBERAEREBozHMYl2R2lqqwUtVPGYmMHFtdYl0MeodYg2ykL3vHk/8AwvEfgf7VtVEBhexXCM7bCZ8T6OqpssZfnlFmus4NyDQa+Vf9CsbpMWk4KK2tGLU9Q+hqpzURTws4wRuk+1HIObeBvv5O4g6bYRAakxfGH8LlRSQYLT1LaOGoZUT1ErOKaeLuBHHvzEhzh6bkaWBK9vbqkfNjGDOiY9zWSVOZwaSGXay2YjQfqtgIgPB212Ti2zo5KaqsCRmjfa5ilb9iQf8AQ+kEjnWN7E1M21+HT4dtUyVlRE19PK5zT/EaQWsnY8izyLbwTq0O/mC2EiA1TgG2k/BtE2h2yp6ksh8iGqhYZYpYh9gHdlIFhbfa1wN5/OKVNRwxSwwUdPPBhccjZZppm8W6py/Ziibzg3Ouu+5tYA7YRAa82jpHv2iwx8bHljYakOcGnK28b7AuGgWwrKUQGuuHCJ8lFAYGSSZK2F5axpe7K1ryTYf+6r9eOem6li//AAw/vWw0QGrdudvnY3g8xwWnrWyTScmyyRFrw1zQ6V+Vpd5OQlt/S5Zfwe7Of7LYdT07xZ4YHSfmyeW8H02LsvsaFkaIDwdudnRtVQT038z2Es9UrPKjN+bymgewlavwGuqMS2Zq6SsinE9Ozi2tcx4c+Nzg6PKCNbeU2w3BoW7kXmYNRcIVJK/Z6gbFHK57eRFzGtc5wywnNdo1Ft2q9p3DLE8WpMPxh7z9lvJ7Zj6Lhxt8FsNF6DA+DjZ6qbNVYntGwR1NY5uWLeYIWCzGE+kgN0/oF7EkDPERAEREAREQBERAEREBXHnT7g7RUqB50+4O0VKAOoo3G7mi5Ucgj6IUogI5BH0QnII+iFKICOQR9EJyCPohSiAjkEfRCcgj6IUogI5BH0QnII+iFKICOQR9EJyCPohSiAjkEfRCcgj6IUogI5BH0QnII+iFKICOQR9EJyCPohSiAjkEfRCcgj6IUogI5BH0QnII+iFKICOQR9EJyCPohSiAjkEfRCcgj6IUogI5BH0QnII+iFKICOQR9EJyCPohSiAjkEfRCcgj6IUogI5BH0QnII+iFKICOQR9EJyCPohSiAjkEfRCcgj6IUogP3FTNg1jAF1CI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hEGERUSBxQQFBIVFRYXFxUXGRcSFxIVFBghGBURFRYXJyYfGBsjGxIWHzsgIyg1LCwsFx8xNTAqNSgrOCoBCQoKDgwOGg8PGTUiHyQuLC4sLzQ1MSwtKi8qNSw1LC8pKSw1KS8sLyw1Ki01LDQtLCosLjUtLCosLCo1NCwsNf/AABEIAKMBNgMBIgACEQEDEQH/xAAcAAEAAgMBAQEAAAAAAAAAAAAAAQQGBwgFAwL/xABJEAABAwIDAggLBgQDCAMAAAABAAIDBBEFEiEGMQcTFEFSVLLRFRciM1FhcXKRk7MyNDVzgZIjQmLSVYKhFnWUo7HB0/A2RWP/xAAaAQEAAwEBAQAAAAAAAAAAAAAAAwQFAgEG/8QALxEAAgECAggGAQUBAAAAAAAAAAECAxEEUQUSFBUhMUFxMlJhgaGxMxORwdHwIv/aAAwDAQACEQMRAD8A3LDDx+Yvc/7Tho4gWB00C+nIx0pP3OSj3O99/aVhAV+RjpSfucnIx0pP3OVhEBX5GOlJ+5ycjHSk/c5WEQFfkY6Un7nKtic8ODxOmxCR7I2WzOLnkC5DRuud5AXorE+FX8JqfZH9VikpRU5xi+rRzN6sWz5eMTCeuH4zdyeMTCeuH4zdy53Rbu66Wb+DP2yeR0R4xMJ64fjN3J4xMJ64fjN3LndE3XSzfwNsnkdEeMTCeuH4zdyeMTCeuH4zdy53RN10s38DbJ5HRHjEwnrh+M3cnjEwnrh+M3cud0TddLN/A2yeR0R4xMJ64fjN3J4xMJ64fjN3LndE3XSzfwNsnkdEeMTCeuH4zdyeMTCeuH4zdy53RN10s38DbJ5HRHjEwnrh+M3cnjEwnrh+M3cud0TddLN/A2yeR0R4xMJ64fjN3J4xMJ64fjN3LndE3XSzfwNsnkdEeMTCeuH4zdyeMTCeuH4zdy53RN10s38DbJ5HRHjEwnrh+M3cnjEwnrh+M3cud0TddLN/A2yeR0XBt7hdS5rIaslznBrReXVzjYDd6Ssm5GOlJ+5y5dwD73T/AJ8P1GrqpZuNw0aDSi+ZaoVXUTbK/Ix0pP3OTkY6Un7nKwioFgr8jHSk/c5ORjpSfucrCICvyMdKT9zk5GOlJ+5ysIgK/Ix0pP3OTkY6Un7nKwiArQt4qQgFxGUHUk63PpUL9Dzp9wdoqUBFHud77+0rCr0e53vv7SsIAiIgCIiALE+FX8JqfZH9ViyxYnwq/hNT7I/qsU2H/LHuvsjqeB9mc5IiL68xQiIgCIiAIiyTYzAosambxktnscHmIsJ4xjSCcr729oI5+dVcZi6eEoyrVOSyTf1f9+WZLSpSqzUI82Y2vrT0r6s5aZr3utezQXGw57Be7tjgUWCTOEUuZ7nFwiDCOLY43Ac+9tx5h8F4dJKYXtdG8xkOHli92f1C2unqXNDFxxWHVejyaurpr44P9va57Ok6dTUmerWbJ1FLFC9sczjI1xLQxxMZa6wDgBcXblOvrXiEW3rONoNvWY1BLDBxsWrcjr6zNGjmSAfZuCTzjSx9eDqpomtjKtJvGQ1ZXdl6PivTgnb248SXFQoxklSd0EWebL7GQYrTyvhmD+MZxYuwtMLwWvOYXNz5Ldx3E66rDcRp46V5bRyca0fz5SwE/wBIJJI9akwmlaGKr1KFO+tDnwa+0rdVx52ujmrhp0oRnLk/VFVERaZWCIiAIiIC/gH3un/Ph+o1dVLlXAPvdP8Anw/UauqlhaV8Ufc0cHyYREWOXQiIgCIiAIiICuPOn3B2ipUDzp9wdoqUBFHud77+0rCr0e53vv7SsIAiIgCIiALE+FX8JqfZH9ViyxYnwq/hNT7I/qsU2H/LHuvsjqeB9mc5IiL68xQiIgCIr+BlhmY2oiEwe5rcmZzDdxsC1zSNbnn0UdWp+nBzteyvbh/LS/do6jHWaRUlgdBl40EZm5m+tpJAI/Vp+C++H4rJhefkZyue3IXD7QaTchp5r2Gu/RZ5tq2iip2uo44pnREU4IkdaAAEtDg0+VuO/nvqdVrhZejcbHSmHc502le1pW425cLv05pfsWcRReGqWjK/Yt4hikmK5DWHM5jcmY/ac0EkBx5yLnXeqiItWnTjTjqwVlkVZScndhERdnh6dJtJU0DGMopDG2NxcA3TM529z+lpYWOlhuVCom5Q5ziAMxJsNALm9gPRqvmvrSzNgeHTMbI0b2EuaHD0XaQR7f8AqoFQp0nKpCHF87Wu+vPh1zfUkc5StFvh9EOgcxoe4HK4uAPMS22Yfpnb8V81s/GqeigoixkLHvp2iTk/GOzRGYjMXlpzEAu19g3aLWL3ZiSAB6hew9Qvqs/ROk94QlPUcbNrjbj1XJvo16ceDZPisN+g0ta90QiItcqBERAX8A+90/58P1Grqpcq4B97p/z4fqNXVSwtK+KPuaOD5MIiLHLoREQBERAEREBXHnT7g7RUqB50+4O0VKAij3O99/aVhV6Pc7339pWEAREQBERAFifCr+E1Psj+qxZYsT4Vfwmp9kf1WKbD/lj3X2R1PA+zOckRF9eYoREQBSx5jN2Eg+kaFAL71m2C7BivppXsmp3l4bxTwXZYy12Z+e4BabAC1tLrPx+kKGBgp13ZNpcs3b459k7E9ChOs7QMJDy24aSAdD6xvsf1AUL711M2keWRyMkA/mZmyk+ouAv7dy+CvQkpLWXX2IWmnZhERdHgREQBAbbkRAfrjTcm5ub3N9Tm33Prufivyvb2Z2dG0EgaJYmkEXY7MHuYNXFmlibX0v8A6K1tls23BJXubJCA9xcyEZi9rHHnFrNA1Gp1tos16Sw8cUsJf/tq9rP/AH8cGWNnqOl+r0MaREWkVwiIgL+Afe6f8+H6jV1UuVcA+90/58P1GrqpYWlfFH3NHB8mERFjl0IiIAiIgCIiArjzp9wdoqVA86fcHaKlARR7ne+/tKwq9Hud77+0rCAIiIAiIgCxPhV/Can2R/VYssWJ8Kv4TU+yP6rFNh/yx7r7I6ngfZnOSIi+vMUIiIAvcoNr6jC2Rx0Ra2NlyW2uJS43cZPTobWFrADn1Xhr9MjMn2AT7BdV8RhqOIjq1oqSyfLL+SSnUnB3g7MSEOJLBYXNhvsOYXX5Xo4jgcuGiIyBx42Jsg0OmYnyT67AH9V5y7o1YVY61N3X9HM4yi7SQREUpyEREARFLWF+jAT7NUBdwnFn4K8yUluMylrXHXJm3uA3Xtca+kr9YrjUmNZDW2c9jcufcXtvdod6SLnXnvqpnwOWCCOdwdlkdI0Cx0yWsT7bu/avPIy6O3qlTp4atU/Xgk5K6v14XTV8ufDl19SaUqkI6j5Zd+JCIiukIREQF/APvdP+fD9Rq6qXKuAfe6f8+H6jV1UsLSvij7mjg+TCIixy6EREAREQBERAVx50+4O0VKgedPuDtFSgIo9zvff2lYVej3O99/aVhAEREAREQBYnwq/hNT7I/qsWWLE+FX8JqfZH9Vimw/5Y919kdTwPsznJERfXmKEREAV/A65+HzsfDIYvKAc8czL+VcfzC3NbVUEUdWnGrBwlyatn9nUZOLUkZ3tPt23Gqd7MOdLEQ8XB046Igg6jcb2u2+o9OtsERe9svsw7HpGljoixr28Y3NZ4Zfyjl3kEc4WVQw+D0Lhpav8AzBcXf++vpftkizOdXGVFfizwUXubS7MvwB7uNdFlLncW0Ou8sucri3mFucrw1pYbE08TTVWk7xfUr1KcqctWS4hF+nRFgBcCA4XB9IBsSP1BH6L8qdNPkcBfWmqH0rg+mc5jwbhwOUg+m/MsrwTYKTEYZZC6J2aP+CWvDgX5gTfo6NLdel6ljOI4ecMeY5XRucN+R2cA9EkaXWdQ0jhcVUnQpyUnHg1/u9n68CxPD1KUVOSsmZ1inCAypgkho5JGyiNuWewaJXNtxgAGrMwBsdN/8ui1445tXalQi50dorD6OjKNBc3d9/8AdOS42sMRiZ12nPoERFplcIiIC/gH3un/AD4fqNXVS5VwD73T/nw/UauqlhaV8Ufc0cHyYREWOXQiIgCIiAIiICuPOn3B2ipUDzp9wdoqUBFHud77+0rCr0e53vv7SsIAiIgCIiALE+FX8JqfZH9ViyxYnwq/hNT7I/qsU2H/ACx7r7I6ngfZnOSIi+vMUIiIAiIgC9LA8bdgLnyUwBlLCxjjqI8x8p9uc2FvRqd681FFWowrQdOorp81mdQm4PWjzPSxzGnY69slQ0CQMDXkaCTLufbmNjb0aDcq2HvjjeOWsdIzcWtdkd7Wn0+oqsv1HIYiHRmxBBB9BGoK5jh4U6X6NNWVrKzat2a4r0ty6HTqOU9eXFmytq8JosPpG/w3vNP/AAw1sgBYZTm/jEXO/teu41mdV9BUPGazneXo7U+XrfyvTqAdedfNUNE6PqYGk6dSo5ttu7v14vhd24tv1vxJsVXjWknGNjIMH2ylwGNkeHtYAHl8mYZuNJ0ynotDQBprcb+ZeHUPa9zjCMrSSQ3flBOjb89hovmiuUsHRo1JVKcbSl4nn37X4ZclwIZ1ZzioyfBcvQIiK0RhERAEREBfwD73T/nw/UauqlyrgH3un/Ph+o1dVLC0r4o+5o4PkwiIscuhERAEREAREQFcedPuDtFSoHnT7g7RUoCKPc7339pWFXo9zvff2lYQBERAEREAWLcJ0DqnC6htO1znER2a0FxP8Vh0A1O5ZSi7py1JKWTOZLWTRyr4Aqur1PypO5PAFV1ep+VJ3Lf+N8KOF7OTvp8VqCyZmXM3ipn2zNDh5TGkHRwOhVHx2YJ1s/JqP7Fq71l5SpsazNHeAKrq9T8qTuTwBVdXqflSdy6M2Z25odsC8YFNxpjDS/yJI8odfL5xov8AZO5e8m9ZeUbHHM5V8AVXV6n5UncngCq6vU/Kk7l1Uib1l5RsazOVfAFV1ep+VJ3J4Aqur1PypO5dVIm9ZeUbGszlXwBVdXqflSdyeAKrq9T8qTuXVSJvWXlGxrM5V8AVXV6n5UncngCq6vU/Kk7l1Uib1l5RsazOVfAFV1ep+VJ3J4Aqur1PypO5dVIm9ZeUbGszlXwBVdXqflSdyeAKrq9T8qTuXVSoY5jsGzcLqjFniOJlrus52riGgBrQSdSNwTesvL8jY1mcyeAKrq9T8qTuTwBVdXqflSdy6bwPHINo4W1GEvEkT75XWc2+UlpBa4AjUHeFfTesvKNjjmcq+AKrq9T8qTuTwBVdXqflSdy6qRN6y8o2NZnMeBYHUx1UBfBUACeIkmKQAASC5JsunERUsViniGm1axPSpKmrIIiKoTBERAEREAREQFcedPuDtFSoHnT7g7RUoCKPc7339pWFXo9zvff2lYQBERAEREAREQGmIcMhxba6qZiMUUrOIacsjGyNuIYrHK4EX1Wy/wDYbDOo0H/Dw/2rUONbPS7TbU1UNDUy0j+KY7jY82azYIrs8lzTY39PMsl8TuIf45iH/N/8ydEOpsbDcBpcGzHC4KeEutm4qNkWa27NkAva53+lebshtaNq+U5IzHyepkpzd2bOY7eWNBa99y/OxOy82ysT48Qq56xzn5g+XNdgygZBmc7TS+/nWPcDv/2f+86j/sgMj222vGxsMUr4zLxtRHDYODMpkDjnuQb2ybvWqO3G3j9kZaaGkpZKqSp4wMax4YbxZSRYg3uH/wCi8jhx+50v+8KfsvVLhYxB2FYlhEsEUs7mPqiIoxd8nksFmj063/RAXZeE7EKUF9VgtcGN1cQ4PIaN5yhutlmGy+08G11MypwsksdcEO0cxzftMeBexH/cHcVgtdwyT072QjC6uOeY5YW1Dm07Hu5hnfYb7aesDnXxbgNRwe7OVnKXN5TKJJX5PsxOnyxlrCOi3W45723BOg6nrVPCo/EJnxbG0M9eIyWvma8Qwhw/lbI4EO/0vzXCt7O8JbcRqRRY9TTUNW4XZHLZzJfypAAHbjzWNtCSvR4OcNjwvC6NlKAAaeN5t/M+Voe936ucVjnDrTBmHNqo7NnpZ4pIn/zNJcGkA+jUH/IPQj4Dmeptlwgv2YqoKWhpJKqWdj3tax4YfIvcWIN9AT+i8ufhXqsLbxmN4RXwwN+3IC2TIDzkWbp6yV5W3+0MWAY1hdXiWcRtp5i4NaXuHGMc0ANG/V4VnH+F+kxymmp8BgrKieaJ8bIxC615GlmZ39IzcwQGS7V8Icez9FDW0MZqY55I2RhruLLuNa5zTqDr5FrWvc+peV4x8T/wSt+Y3+1Ytttgsuyuz+HQVQzTR1cJcwEfbdxsnFA6jQvy33aLKPGHin+B1fzm/wBiAyzZfGZ8chMmJUstI/OW8XIQ5xAAIfcAaG5H6LAOFec7T4jh+EQatfIJ5x/+bb2B/wAjZTb1tWxMExWSvpWz4pC6leQ4vie4OMYa4i7nAAataHewrQ+zXCEIcUrMTqKSqqDKTHDxbbiKMEAA6fayMjGnpd6U6joZjwU1B2UxGvweo0a2Qz09+dhtcD1mN0Trf0uWxNqseGzFJNVPYZBE3NkBy5tQLXsbb/QtDbX8IJqcSpMTo6Srp3wENk4wWErL/YBtvLHyN15iPQtu8JtUytwSqkpiHMfA1zXDc5ri0tcPaCF4/COpO0nCGNnsNgr+IdJx/E2iDw0t49mcDNY3ta25eW7hMxCAZqnBa8MG8tcHkD0hobqvC4RP/juHe2g+iVuEBdMHj7KbW022UAnwlxLb5XNcMr43DUseNbHUbjbXevZWtNlWDDNpMShpAGxywRTuaN3GeRd3tJmef8y2WvAEREAREQBERAEREBXHnT7g7RUqB50+4O0VKAij3O99/aVhV6Pc7339pWEAREQBERAEREBozHMYl2R2lqqwUtVPGYmMHFtdYl0MeodYg2ykL3vHk/8AwvEfgf7VtVEBhexXCM7bCZ8T6OqpssZfnlFmus4NyDQa+Vf9CsbpMWk4KK2tGLU9Q+hqpzURTws4wRuk+1HIObeBvv5O4g6bYRAakxfGH8LlRSQYLT1LaOGoZUT1ErOKaeLuBHHvzEhzh6bkaWBK9vbqkfNjGDOiY9zWSVOZwaSGXay2YjQfqtgIgPB212Ti2zo5KaqsCRmjfa5ilb9iQf8AQ+kEjnWN7E1M21+HT4dtUyVlRE19PK5zT/EaQWsnY8izyLbwTq0O/mC2EiA1TgG2k/BtE2h2yp6ksh8iGqhYZYpYh9gHdlIFhbfa1wN5/OKVNRwxSwwUdPPBhccjZZppm8W6py/Ziibzg3Ouu+5tYA7YRAa82jpHv2iwx8bHljYakOcGnK28b7AuGgWwrKUQGuuHCJ8lFAYGSSZK2F5axpe7K1ryTYf+6r9eOem6li//AAw/vWw0QGrdudvnY3g8xwWnrWyTScmyyRFrw1zQ6V+Vpd5OQlt/S5Zfwe7Of7LYdT07xZ4YHSfmyeW8H02LsvsaFkaIDwdudnRtVQT038z2Es9UrPKjN+bymgewlavwGuqMS2Zq6SsinE9Ozi2tcx4c+Nzg6PKCNbeU2w3BoW7kXmYNRcIVJK/Z6gbFHK57eRFzGtc5wywnNdo1Ft2q9p3DLE8WpMPxh7z9lvJ7Zj6Lhxt8FsNF6DA+DjZ6qbNVYntGwR1NY5uWLeYIWCzGE+kgN0/oF7EkDPERAEREAREQBERAEREBXHnT7g7RUqB50+4O0VKAOoo3G7mi5Ucgj6IUogI5BH0QnII+iFKICOQR9EJyCPohSiAjkEfRCcgj6IUogI5BH0QnII+iFKICOQR9EJyCPohSiAjkEfRCcgj6IUogI5BH0QnII+iFKICOQR9EJyCPohSiAjkEfRCcgj6IUogI5BH0QnII+iFKICOQR9EJyCPohSiAjkEfRCcgj6IUogI5BH0QnII+iFKICOQR9EJyCPohSiAjkEfRCcgj6IUogI5BH0QnII+iFKICOQR9EJyCPohSiAjkEfRCcgj6IUogP3FTNg1jAF1CIg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147" y="4869160"/>
            <a:ext cx="1604285" cy="141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9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 sz="2600" dirty="0"/>
              <a:t>Current and Future EU Development Cooperation Instruments and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686800" cy="3529013"/>
          </a:xfrm>
        </p:spPr>
        <p:txBody>
          <a:bodyPr/>
          <a:lstStyle/>
          <a:p>
            <a:pPr>
              <a:buClr>
                <a:srgbClr val="0F5494"/>
              </a:buClr>
            </a:pPr>
            <a:r>
              <a:rPr lang="en-GB" sz="2000" i="0" dirty="0" smtClean="0"/>
              <a:t>Thematic programmes</a:t>
            </a:r>
          </a:p>
          <a:p>
            <a:pPr marL="685800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sz="2000" i="0" dirty="0" smtClean="0"/>
              <a:t>Environment </a:t>
            </a:r>
            <a:r>
              <a:rPr lang="en-GB" sz="2000" i="0" dirty="0"/>
              <a:t>and Natural Resources Thematic Programme </a:t>
            </a:r>
            <a:r>
              <a:rPr lang="en-GB" sz="2000" i="0" dirty="0" smtClean="0"/>
              <a:t>(ENRTP)</a:t>
            </a:r>
          </a:p>
          <a:p>
            <a:pPr marL="685800" lvl="0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sz="2000" i="0" dirty="0" smtClean="0"/>
              <a:t>Global </a:t>
            </a:r>
            <a:r>
              <a:rPr lang="en-GB" sz="2000" i="0" dirty="0"/>
              <a:t>Public Good Challenges Thematic Programme (GPGC)</a:t>
            </a:r>
          </a:p>
          <a:p>
            <a:pPr>
              <a:buClr>
                <a:srgbClr val="0F5494"/>
              </a:buClr>
            </a:pPr>
            <a:r>
              <a:rPr lang="en-GB" sz="2000" i="0" dirty="0" smtClean="0"/>
              <a:t>Initiatives</a:t>
            </a:r>
          </a:p>
          <a:p>
            <a:pPr marL="685800" lvl="0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sz="2000" i="0" dirty="0" smtClean="0"/>
              <a:t>Global Climate Change Alliance  (GCCA)</a:t>
            </a:r>
          </a:p>
          <a:p>
            <a:pPr marL="685800" lvl="0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sz="2000" i="0" dirty="0" smtClean="0"/>
              <a:t>Forest </a:t>
            </a:r>
            <a:r>
              <a:rPr lang="en-GB" sz="2000" i="0" dirty="0"/>
              <a:t>Law Enforcement, Governance and </a:t>
            </a:r>
            <a:r>
              <a:rPr lang="en-GB" sz="2000" i="0" dirty="0" smtClean="0"/>
              <a:t>Trade</a:t>
            </a:r>
            <a:r>
              <a:rPr lang="en-GB" sz="2000" i="0" dirty="0"/>
              <a:t> </a:t>
            </a:r>
            <a:r>
              <a:rPr lang="en-GB" sz="2000" i="0" dirty="0" smtClean="0"/>
              <a:t>(FLEGT)</a:t>
            </a:r>
            <a:endParaRPr lang="en-GB" sz="2000" i="0" dirty="0"/>
          </a:p>
          <a:p>
            <a:pPr marL="685800" lvl="0">
              <a:buClr>
                <a:srgbClr val="0F5494"/>
              </a:buClr>
              <a:buFont typeface="Courier New" pitchFamily="49" charset="0"/>
              <a:buChar char="o"/>
            </a:pPr>
            <a:r>
              <a:rPr lang="en-GB" sz="2000" i="0" dirty="0"/>
              <a:t>SWITCH </a:t>
            </a:r>
            <a:r>
              <a:rPr lang="en-GB" sz="2000" i="0" dirty="0" smtClean="0"/>
              <a:t>and “GREEN Family”</a:t>
            </a:r>
            <a:endParaRPr lang="en-GB" sz="2000" i="0" dirty="0"/>
          </a:p>
          <a:p>
            <a:pPr marL="685800" lvl="0">
              <a:buClr>
                <a:srgbClr val="0F5494"/>
              </a:buClr>
              <a:buFont typeface="Courier New" pitchFamily="49" charset="0"/>
              <a:buChar char="o"/>
            </a:pPr>
            <a:r>
              <a:rPr lang="fr-CH" sz="2000" i="0" dirty="0" smtClean="0"/>
              <a:t>Pesticides </a:t>
            </a:r>
            <a:r>
              <a:rPr lang="fr-CH" sz="2000" i="0" dirty="0"/>
              <a:t>Initiatives </a:t>
            </a:r>
            <a:r>
              <a:rPr lang="fr-CH" sz="2000" i="0" dirty="0" smtClean="0"/>
              <a:t>Programme</a:t>
            </a:r>
            <a:r>
              <a:rPr lang="en-GB" sz="2000" i="0" dirty="0" smtClean="0"/>
              <a:t> (</a:t>
            </a:r>
            <a:r>
              <a:rPr lang="en-GB" sz="2000" i="0" dirty="0"/>
              <a:t>PIP</a:t>
            </a:r>
            <a:r>
              <a:rPr lang="fr-CH" sz="2000" i="0" dirty="0" smtClean="0"/>
              <a:t>) </a:t>
            </a:r>
            <a:r>
              <a:rPr lang="en-GB" sz="2000" i="0" dirty="0"/>
              <a:t>Africa-Caribbean-Pacific</a:t>
            </a:r>
          </a:p>
          <a:p>
            <a:pPr>
              <a:buClr>
                <a:srgbClr val="0F5494"/>
              </a:buClr>
            </a:pPr>
            <a:r>
              <a:rPr lang="en-GB" sz="2000" i="0" dirty="0"/>
              <a:t>Investment Facilities</a:t>
            </a:r>
          </a:p>
          <a:p>
            <a:pPr>
              <a:buClr>
                <a:srgbClr val="0F5494"/>
              </a:buClr>
            </a:pPr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3208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5572" y="2003174"/>
            <a:ext cx="6268796" cy="445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/>
        </p:nvSpPr>
        <p:spPr bwMode="auto">
          <a:xfrm>
            <a:off x="432938" y="1285080"/>
            <a:ext cx="7561337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dirty="0" smtClean="0"/>
              <a:t>"SWITCH TO GREEN" FAMILY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68942" y="2193130"/>
            <a:ext cx="304262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2400" b="1" dirty="0" smtClean="0"/>
              <a:t> </a:t>
            </a:r>
            <a:r>
              <a:rPr lang="en-GB" sz="2200" b="1" dirty="0" smtClean="0"/>
              <a:t>SWITCH Asia</a:t>
            </a:r>
            <a:endParaRPr lang="en-GB" sz="2200" b="1" dirty="0"/>
          </a:p>
          <a:p>
            <a:pPr>
              <a:buFont typeface="Arial" pitchFamily="34" charset="0"/>
              <a:buChar char="•"/>
            </a:pPr>
            <a:r>
              <a:rPr lang="en-GB" sz="2200" b="1" dirty="0" smtClean="0"/>
              <a:t> SWITCH MED </a:t>
            </a:r>
            <a:endParaRPr lang="en-GB" sz="2200" b="1" dirty="0"/>
          </a:p>
          <a:p>
            <a:pPr>
              <a:buFont typeface="Arial" pitchFamily="34" charset="0"/>
              <a:buChar char="•"/>
            </a:pPr>
            <a:r>
              <a:rPr lang="en-GB" sz="2200" b="1" dirty="0" smtClean="0"/>
              <a:t> EAP GREEN</a:t>
            </a:r>
          </a:p>
          <a:p>
            <a:pPr marL="228600" lvl="0" indent="-228600">
              <a:buFont typeface="Arial" pitchFamily="34" charset="0"/>
              <a:buChar char="•"/>
            </a:pPr>
            <a:r>
              <a:rPr lang="en-GB" sz="2200" b="1" dirty="0" smtClean="0"/>
              <a:t>SWITCH </a:t>
            </a:r>
            <a:r>
              <a:rPr lang="en-GB" sz="2200" b="1" dirty="0"/>
              <a:t>Africa Green</a:t>
            </a:r>
            <a:endParaRPr lang="en-US" sz="2200" b="1" dirty="0"/>
          </a:p>
          <a:p>
            <a:pPr>
              <a:buFont typeface="Arial" pitchFamily="34" charset="0"/>
              <a:buChar char="•"/>
            </a:pP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234473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 bwMode="auto">
          <a:xfrm>
            <a:off x="467544" y="1268760"/>
            <a:ext cx="8167688" cy="61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da-DK" dirty="0" smtClean="0"/>
              <a:t>SWITCH Africa Green</a:t>
            </a:r>
            <a:endParaRPr lang="fr-FR" dirty="0" smtClean="0"/>
          </a:p>
        </p:txBody>
      </p:sp>
      <p:sp>
        <p:nvSpPr>
          <p:cNvPr id="5" name="Pladsholder til indhold 2"/>
          <p:cNvSpPr>
            <a:spLocks noGrp="1"/>
          </p:cNvSpPr>
          <p:nvPr/>
        </p:nvSpPr>
        <p:spPr bwMode="auto">
          <a:xfrm>
            <a:off x="519329" y="2168420"/>
            <a:ext cx="8229135" cy="291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F5494"/>
              </a:buClr>
            </a:pPr>
            <a:r>
              <a:rPr lang="fr-FR" sz="2100" i="0" dirty="0" smtClean="0"/>
              <a:t>Objective </a:t>
            </a:r>
          </a:p>
          <a:p>
            <a:pPr marL="720000" lvl="1" indent="-347472">
              <a:buClr>
                <a:srgbClr val="0F5494"/>
              </a:buClr>
              <a:buFont typeface="Courier New" pitchFamily="49" charset="0"/>
              <a:buChar char="o"/>
            </a:pPr>
            <a:r>
              <a:rPr lang="en-CA" b="0" dirty="0" smtClean="0"/>
              <a:t>Promote green business development and SCP practices </a:t>
            </a:r>
          </a:p>
          <a:p>
            <a:pPr>
              <a:buClr>
                <a:srgbClr val="0F5494"/>
              </a:buClr>
            </a:pPr>
            <a:r>
              <a:rPr lang="en-CA" sz="2100" i="0" dirty="0" smtClean="0"/>
              <a:t>Components</a:t>
            </a:r>
          </a:p>
          <a:p>
            <a:pPr marL="720000" lvl="1" indent="-347472">
              <a:buClr>
                <a:srgbClr val="0F5494"/>
              </a:buClr>
              <a:buFont typeface="Courier New" pitchFamily="49" charset="0"/>
              <a:buChar char="o"/>
            </a:pPr>
            <a:r>
              <a:rPr lang="en-CA" b="0" dirty="0" smtClean="0"/>
              <a:t>Policy support: regulatory framework, standards, incentive structure, tax and market based instruments</a:t>
            </a:r>
          </a:p>
          <a:p>
            <a:pPr marL="720000" lvl="1" indent="-347472">
              <a:buClr>
                <a:srgbClr val="0F5494"/>
              </a:buClr>
              <a:buFont typeface="Courier New" pitchFamily="49" charset="0"/>
              <a:buChar char="o"/>
            </a:pPr>
            <a:r>
              <a:rPr lang="en-CA" b="0" dirty="0" smtClean="0"/>
              <a:t>Green business development: advice, capacity, toolkits, network creation, market links, analysis ..</a:t>
            </a:r>
          </a:p>
          <a:p>
            <a:pPr marL="720000" lvl="1" indent="-347472">
              <a:buClr>
                <a:srgbClr val="0F5494"/>
              </a:buClr>
              <a:buFont typeface="Courier New" pitchFamily="49" charset="0"/>
              <a:buChar char="o"/>
            </a:pPr>
            <a:r>
              <a:rPr lang="en-CA" b="0" dirty="0" smtClean="0"/>
              <a:t>Networking facility: outreach, distilling knowledge</a:t>
            </a:r>
          </a:p>
          <a:p>
            <a:pPr>
              <a:buClr>
                <a:srgbClr val="0F5494"/>
              </a:buClr>
            </a:pPr>
            <a:r>
              <a:rPr lang="en-CA" sz="2100" i="0" dirty="0" smtClean="0"/>
              <a:t>Countries </a:t>
            </a:r>
          </a:p>
          <a:p>
            <a:pPr marL="720000" lvl="1" indent="-347472">
              <a:buClr>
                <a:srgbClr val="0F5494"/>
              </a:buClr>
              <a:buFont typeface="Courier New" pitchFamily="49" charset="0"/>
              <a:buChar char="o"/>
            </a:pPr>
            <a:r>
              <a:rPr lang="en-CA" b="0" dirty="0" smtClean="0"/>
              <a:t>Burkina Faso, Ghana, Kenya, Uganda, Mauritius, South Africa</a:t>
            </a:r>
          </a:p>
        </p:txBody>
      </p:sp>
    </p:spTree>
    <p:extLst>
      <p:ext uri="{BB962C8B-B14F-4D97-AF65-F5344CB8AC3E}">
        <p14:creationId xmlns:p14="http://schemas.microsoft.com/office/powerpoint/2010/main" val="19501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923928" y="2780928"/>
            <a:ext cx="5040312" cy="1728961"/>
          </a:xfrm>
        </p:spPr>
        <p:txBody>
          <a:bodyPr/>
          <a:lstStyle/>
          <a:p>
            <a:r>
              <a:rPr lang="en-GB" sz="3200" dirty="0"/>
              <a:t>Strengthening Development Cooperation for </a:t>
            </a:r>
            <a:r>
              <a:rPr lang="en-GB" sz="3200" dirty="0" smtClean="0"/>
              <a:t>Green </a:t>
            </a:r>
            <a:r>
              <a:rPr lang="en-GB" sz="3200" dirty="0"/>
              <a:t>Economy</a:t>
            </a:r>
            <a:endParaRPr lang="en-US" sz="32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Module 4: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 of Module 4</a:t>
            </a:r>
            <a:endParaRPr lang="en-US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816424"/>
          </a:xfrm>
        </p:spPr>
        <p:txBody>
          <a:bodyPr/>
          <a:lstStyle/>
          <a:p>
            <a:pPr>
              <a:spcAft>
                <a:spcPts val="1000"/>
              </a:spcAft>
              <a:buClr>
                <a:srgbClr val="0F5494"/>
              </a:buClr>
            </a:pPr>
            <a:r>
              <a:rPr lang="en-US" sz="2000" i="0" dirty="0"/>
              <a:t>Development of both individual and institutional capacities </a:t>
            </a:r>
            <a:r>
              <a:rPr lang="en-US" sz="2000" i="0" dirty="0" smtClean="0"/>
              <a:t>at a national and international level is crucial</a:t>
            </a:r>
            <a:r>
              <a:rPr lang="en-US" sz="2000" i="0" dirty="0"/>
              <a:t>.</a:t>
            </a:r>
            <a:endParaRPr lang="en-GB" sz="2000" i="0" dirty="0"/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r>
              <a:rPr lang="en-US" sz="2000" i="0" dirty="0" smtClean="0"/>
              <a:t>A </a:t>
            </a:r>
            <a:r>
              <a:rPr lang="en-US" sz="2000" i="0" dirty="0"/>
              <a:t>growing number of developing countries see the potential benefits of a green economy and request </a:t>
            </a:r>
            <a:r>
              <a:rPr lang="en-US" sz="2000" i="0" dirty="0" smtClean="0"/>
              <a:t>support.</a:t>
            </a:r>
            <a:endParaRPr lang="en-GB" sz="2000" i="0" dirty="0"/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r>
              <a:rPr lang="en-US" sz="2000" i="0" dirty="0" smtClean="0"/>
              <a:t>The </a:t>
            </a:r>
            <a:r>
              <a:rPr lang="en-US" sz="2000" i="0" dirty="0"/>
              <a:t>number of development partners engaged in the green economy is growing and further efforts are needed to ensure coordination</a:t>
            </a:r>
            <a:r>
              <a:rPr lang="en-US" sz="2000" i="0" dirty="0" smtClean="0"/>
              <a:t>.</a:t>
            </a:r>
            <a:endParaRPr lang="en-GB" sz="2000" i="0" dirty="0"/>
          </a:p>
          <a:p>
            <a:pPr>
              <a:spcAft>
                <a:spcPts val="1000"/>
              </a:spcAft>
              <a:buClr>
                <a:srgbClr val="0F5494"/>
              </a:buClr>
            </a:pPr>
            <a:r>
              <a:rPr lang="en-US" sz="2000" i="0" dirty="0"/>
              <a:t>The EU as a major development partner has placed a strategic focus on integrating green economy considerations in its development policies and </a:t>
            </a:r>
            <a:r>
              <a:rPr lang="en-US" sz="2000" i="0" dirty="0" err="1"/>
              <a:t>programmes</a:t>
            </a:r>
            <a:r>
              <a:rPr lang="en-US" sz="2000" dirty="0"/>
              <a:t>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9046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Discussion Points</a:t>
            </a:r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2347913"/>
            <a:ext cx="8075240" cy="3529012"/>
          </a:xfrm>
        </p:spPr>
        <p:txBody>
          <a:bodyPr/>
          <a:lstStyle/>
          <a:p>
            <a:pPr>
              <a:buClrTx/>
            </a:pPr>
            <a:r>
              <a:rPr lang="en-GB" sz="2200" i="0" dirty="0" smtClean="0"/>
              <a:t>What </a:t>
            </a:r>
            <a:r>
              <a:rPr lang="en-GB" sz="2200" i="0" dirty="0"/>
              <a:t>is the relationship between self-standing “green economy projects” vs. integrating green economy considerations in “regular” development projects?</a:t>
            </a:r>
          </a:p>
          <a:p>
            <a:pPr>
              <a:buClrTx/>
            </a:pPr>
            <a:endParaRPr lang="en-GB" sz="2200" i="0" dirty="0"/>
          </a:p>
          <a:p>
            <a:pPr>
              <a:buClrTx/>
            </a:pPr>
            <a:r>
              <a:rPr lang="en-GB" sz="2200" i="0" dirty="0" smtClean="0"/>
              <a:t>What </a:t>
            </a:r>
            <a:r>
              <a:rPr lang="en-GB" sz="2200" i="0" dirty="0"/>
              <a:t>could be an effective division of work between multi-lateral, bilateral and non-governmental development partners supporting green economy initiatives?</a:t>
            </a:r>
          </a:p>
          <a:p>
            <a:pPr>
              <a:buClrTx/>
            </a:pPr>
            <a:endParaRPr lang="en-US" sz="2200" i="0" dirty="0" smtClean="0"/>
          </a:p>
        </p:txBody>
      </p:sp>
    </p:spTree>
    <p:extLst>
      <p:ext uri="{BB962C8B-B14F-4D97-AF65-F5344CB8AC3E}">
        <p14:creationId xmlns:p14="http://schemas.microsoft.com/office/powerpoint/2010/main" val="14572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55750"/>
            <a:ext cx="8229600" cy="936625"/>
          </a:xfrm>
        </p:spPr>
        <p:txBody>
          <a:bodyPr/>
          <a:lstStyle/>
          <a:p>
            <a:pPr indent="-457200" eaLnBrk="1" hangingPunct="1"/>
            <a:r>
              <a:rPr lang="en-US" dirty="0" smtClean="0"/>
              <a:t>Objectives of Module 4: 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pPr>
              <a:buClrTx/>
            </a:pPr>
            <a:r>
              <a:rPr lang="en-US" i="0" dirty="0"/>
              <a:t>P</a:t>
            </a:r>
            <a:r>
              <a:rPr lang="en-GB" i="0" dirty="0"/>
              <a:t>resents the role of capacity development at different levels (individual, institutional</a:t>
            </a:r>
            <a:r>
              <a:rPr lang="en-GB" i="0"/>
              <a:t>, </a:t>
            </a:r>
            <a:r>
              <a:rPr lang="en-GB" i="0" smtClean="0"/>
              <a:t>systemic)</a:t>
            </a:r>
          </a:p>
          <a:p>
            <a:pPr>
              <a:buClrTx/>
            </a:pPr>
            <a:r>
              <a:rPr lang="en-GB" i="0" smtClean="0"/>
              <a:t>Present </a:t>
            </a:r>
            <a:r>
              <a:rPr lang="en-GB" i="0" dirty="0"/>
              <a:t>international </a:t>
            </a:r>
            <a:r>
              <a:rPr lang="en-GB" i="0" dirty="0" smtClean="0"/>
              <a:t>green economy </a:t>
            </a:r>
            <a:r>
              <a:rPr lang="en-GB" i="0" dirty="0"/>
              <a:t>policy </a:t>
            </a:r>
            <a:r>
              <a:rPr lang="en-GB" i="0" dirty="0" smtClean="0"/>
              <a:t>frameworks </a:t>
            </a:r>
            <a:r>
              <a:rPr lang="en-GB" i="0" dirty="0"/>
              <a:t>and initiatives </a:t>
            </a:r>
          </a:p>
          <a:p>
            <a:pPr>
              <a:buClrTx/>
            </a:pPr>
            <a:r>
              <a:rPr lang="en-GB" i="0" dirty="0" smtClean="0"/>
              <a:t>Introduce </a:t>
            </a:r>
            <a:r>
              <a:rPr lang="en-GB" i="0" dirty="0"/>
              <a:t>selected international funding </a:t>
            </a:r>
            <a:r>
              <a:rPr lang="en-GB" i="0" dirty="0" smtClean="0"/>
              <a:t>sources </a:t>
            </a:r>
            <a:r>
              <a:rPr lang="en-GB" i="0" dirty="0"/>
              <a:t>relevant for a green economy</a:t>
            </a:r>
          </a:p>
          <a:p>
            <a:pPr>
              <a:buClrTx/>
            </a:pPr>
            <a:r>
              <a:rPr lang="en-GB" i="0" dirty="0" smtClean="0"/>
              <a:t>Explore </a:t>
            </a:r>
            <a:r>
              <a:rPr lang="en-GB" i="0" dirty="0"/>
              <a:t>opportunities for coordinated support of country-driven </a:t>
            </a:r>
            <a:r>
              <a:rPr lang="en-GB" i="0" dirty="0" smtClean="0"/>
              <a:t>action</a:t>
            </a:r>
            <a:endParaRPr lang="en-GB" i="0" dirty="0"/>
          </a:p>
          <a:p>
            <a:pPr marL="0" indent="0">
              <a:buClrTx/>
              <a:buNone/>
            </a:pPr>
            <a:r>
              <a:rPr lang="en-US" i="0" dirty="0" smtClean="0"/>
              <a:t> </a:t>
            </a:r>
          </a:p>
          <a:p>
            <a:pPr eaLnBrk="1" hangingPunct="1">
              <a:buClrTx/>
            </a:pPr>
            <a:endParaRPr lang="en-US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532812" cy="1728787"/>
          </a:xfrm>
        </p:spPr>
        <p:txBody>
          <a:bodyPr/>
          <a:lstStyle/>
          <a:p>
            <a:pPr algn="ctr"/>
            <a:r>
              <a:rPr lang="en-GB" sz="3200"/>
              <a:t>Developing Capacities for a Green Economy Transformation</a:t>
            </a:r>
            <a:endParaRPr lang="en-US" sz="3200" smtClean="0"/>
          </a:p>
        </p:txBody>
      </p:sp>
    </p:spTree>
    <p:extLst>
      <p:ext uri="{BB962C8B-B14F-4D97-AF65-F5344CB8AC3E}">
        <p14:creationId xmlns:p14="http://schemas.microsoft.com/office/powerpoint/2010/main" val="182496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-365760"/>
            <a:r>
              <a:rPr lang="en-GB" dirty="0"/>
              <a:t>Strengthening Capacities at Different Levels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76833458"/>
              </p:ext>
            </p:extLst>
          </p:nvPr>
        </p:nvGraphicFramePr>
        <p:xfrm>
          <a:off x="1475656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Arrow Connector 4"/>
          <p:cNvCxnSpPr/>
          <p:nvPr/>
        </p:nvCxnSpPr>
        <p:spPr bwMode="auto">
          <a:xfrm flipV="1">
            <a:off x="4572000" y="2898310"/>
            <a:ext cx="0" cy="531676"/>
          </a:xfrm>
          <a:prstGeom prst="straightConnector1">
            <a:avLst/>
          </a:prstGeom>
          <a:noFill/>
          <a:ln w="50800" cap="flat" cmpd="sng" algn="ctr">
            <a:solidFill>
              <a:schemeClr val="bg1"/>
            </a:solidFill>
            <a:prstDash val="sys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 flipV="1">
            <a:off x="4572000" y="4121460"/>
            <a:ext cx="0" cy="531676"/>
          </a:xfrm>
          <a:prstGeom prst="straightConnector1">
            <a:avLst/>
          </a:prstGeom>
          <a:noFill/>
          <a:ln w="50800" cap="flat" cmpd="sng" algn="ctr">
            <a:solidFill>
              <a:schemeClr val="bg1"/>
            </a:solidFill>
            <a:prstDash val="sys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1222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Individual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i="0" dirty="0"/>
              <a:t>Basic knowledge and competencies</a:t>
            </a:r>
            <a:endParaRPr lang="en-GB" i="0" dirty="0"/>
          </a:p>
          <a:p>
            <a:pPr>
              <a:buClrTx/>
            </a:pPr>
            <a:r>
              <a:rPr lang="en-US" i="0" dirty="0"/>
              <a:t>Skills for green jobs</a:t>
            </a:r>
            <a:endParaRPr lang="en-GB" i="0" dirty="0"/>
          </a:p>
          <a:p>
            <a:pPr>
              <a:buClrTx/>
            </a:pPr>
            <a:r>
              <a:rPr lang="en-US" i="0" dirty="0"/>
              <a:t>Leadership </a:t>
            </a:r>
            <a:endParaRPr lang="en-GB" i="0" dirty="0"/>
          </a:p>
        </p:txBody>
      </p:sp>
      <p:pic>
        <p:nvPicPr>
          <p:cNvPr id="8194" name="Picture 2" descr="http://www.itcilo.org/en/community/news/3-december-2012-mark-the-date/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8871" y="3284984"/>
            <a:ext cx="365352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740352" y="6093296"/>
            <a:ext cx="1512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mtClean="0"/>
              <a:t>ILO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Organizational/Institutional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0" dirty="0"/>
              <a:t>Needed for …..</a:t>
            </a:r>
            <a:endParaRPr lang="en-GB" i="0" dirty="0"/>
          </a:p>
          <a:p>
            <a:pPr>
              <a:buClrTx/>
            </a:pPr>
            <a:r>
              <a:rPr lang="en-US" i="0" dirty="0"/>
              <a:t>Accurate and relevant information for </a:t>
            </a:r>
            <a:r>
              <a:rPr lang="en-US" i="0" dirty="0" smtClean="0"/>
              <a:t>decision-making</a:t>
            </a:r>
            <a:endParaRPr lang="en-GB" i="0" dirty="0"/>
          </a:p>
          <a:p>
            <a:pPr>
              <a:buClrTx/>
            </a:pPr>
            <a:r>
              <a:rPr lang="en-US" i="0" dirty="0"/>
              <a:t>Implementation of policies</a:t>
            </a:r>
            <a:endParaRPr lang="en-GB" i="0" dirty="0"/>
          </a:p>
          <a:p>
            <a:pPr>
              <a:buClrTx/>
            </a:pPr>
            <a:r>
              <a:rPr lang="en-US" i="0" dirty="0"/>
              <a:t>Enforcement of regulations and laws</a:t>
            </a:r>
            <a:endParaRPr lang="en-GB" i="0" dirty="0"/>
          </a:p>
          <a:p>
            <a:pPr>
              <a:buClrTx/>
            </a:pPr>
            <a:r>
              <a:rPr lang="en-US" i="0" dirty="0"/>
              <a:t>Monitoring of policy effectiveness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125245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Systemic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Tx/>
            </a:pPr>
            <a:r>
              <a:rPr lang="en-US" i="0" dirty="0"/>
              <a:t>“Enabling environments”</a:t>
            </a:r>
            <a:endParaRPr lang="en-GB" i="0" dirty="0"/>
          </a:p>
          <a:p>
            <a:pPr lvl="0">
              <a:buClrTx/>
            </a:pPr>
            <a:r>
              <a:rPr lang="en-US" i="0" dirty="0"/>
              <a:t>Overall policy, economic, regulatory, and accountability frameworks </a:t>
            </a:r>
            <a:endParaRPr lang="en-GB" i="0" dirty="0"/>
          </a:p>
          <a:p>
            <a:pPr lvl="0">
              <a:buClrTx/>
            </a:pPr>
            <a:r>
              <a:rPr lang="en-US" i="0" dirty="0"/>
              <a:t>Important precondition for institutional and individual capacity development</a:t>
            </a:r>
            <a:endParaRPr lang="en-GB" i="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78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140968"/>
            <a:ext cx="8532812" cy="1728787"/>
          </a:xfrm>
        </p:spPr>
        <p:txBody>
          <a:bodyPr/>
          <a:lstStyle/>
          <a:p>
            <a:pPr algn="ctr"/>
            <a:r>
              <a:rPr lang="en-US" sz="3200" dirty="0" smtClean="0"/>
              <a:t>International Cooperation for </a:t>
            </a:r>
            <a:r>
              <a:rPr lang="en-US" sz="3200" dirty="0"/>
              <a:t>Green Economy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8232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626</Words>
  <Application>Microsoft Office PowerPoint</Application>
  <PresentationFormat>On-screen Show (4:3)</PresentationFormat>
  <Paragraphs>113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Courier New</vt:lpstr>
      <vt:lpstr>Verdana</vt:lpstr>
      <vt:lpstr>Slide_Master</vt:lpstr>
      <vt:lpstr>Introduction to Green Economy</vt:lpstr>
      <vt:lpstr>Strengthening Development Cooperation for Green Economy</vt:lpstr>
      <vt:lpstr>Objectives of Module 4:   </vt:lpstr>
      <vt:lpstr>PowerPoint Presentation</vt:lpstr>
      <vt:lpstr>Strengthening Capacities at Different Levels</vt:lpstr>
      <vt:lpstr>Individual Capacity</vt:lpstr>
      <vt:lpstr>Organizational/Institutional Capacity</vt:lpstr>
      <vt:lpstr>Systemic Capacity</vt:lpstr>
      <vt:lpstr>PowerPoint Presentation</vt:lpstr>
      <vt:lpstr>The Number of International Policy Actors is Growing…  </vt:lpstr>
      <vt:lpstr>Selected International Initiatives and Programmes UN System:</vt:lpstr>
      <vt:lpstr>Other Relevant International Initiatives:</vt:lpstr>
      <vt:lpstr>Examples of Multilateral Funding Sources Relevant for Green Economy</vt:lpstr>
      <vt:lpstr>Multilateral and Regional Development Banks</vt:lpstr>
      <vt:lpstr>Bilateral Development Cooperation Partners Supporting Green Economy </vt:lpstr>
      <vt:lpstr>EU Development Policies and Strategies</vt:lpstr>
      <vt:lpstr>Current and Future EU Development Cooperation Instruments and Initiatives</vt:lpstr>
      <vt:lpstr>PowerPoint Presentation</vt:lpstr>
      <vt:lpstr>PowerPoint Presentation</vt:lpstr>
      <vt:lpstr>Key Messages of Module 4</vt:lpstr>
      <vt:lpstr>Discussion Points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Katya</cp:lastModifiedBy>
  <cp:revision>213</cp:revision>
  <cp:lastPrinted>2013-09-10T12:44:05Z</cp:lastPrinted>
  <dcterms:created xsi:type="dcterms:W3CDTF">2011-10-28T10:25:18Z</dcterms:created>
  <dcterms:modified xsi:type="dcterms:W3CDTF">2015-01-16T12:34:24Z</dcterms:modified>
</cp:coreProperties>
</file>